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4" r:id="rId11"/>
    <p:sldId id="288" r:id="rId12"/>
    <p:sldId id="267" r:id="rId13"/>
    <p:sldId id="289" r:id="rId14"/>
    <p:sldId id="268" r:id="rId15"/>
    <p:sldId id="286" r:id="rId16"/>
    <p:sldId id="271" r:id="rId17"/>
  </p:sldIdLst>
  <p:sldSz cx="9906000" cy="6858000" type="A4"/>
  <p:notesSz cx="680085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47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92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672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668" cy="497199"/>
          </a:xfrm>
          <a:prstGeom prst="rect">
            <a:avLst/>
          </a:prstGeom>
        </p:spPr>
        <p:txBody>
          <a:bodyPr vert="horz" lIns="90469" tIns="45235" rIns="90469" bIns="45235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615" y="1"/>
            <a:ext cx="2946668" cy="497199"/>
          </a:xfrm>
          <a:prstGeom prst="rect">
            <a:avLst/>
          </a:prstGeom>
        </p:spPr>
        <p:txBody>
          <a:bodyPr vert="horz" lIns="90469" tIns="45235" rIns="90469" bIns="45235" rtlCol="0"/>
          <a:lstStyle>
            <a:lvl1pPr algn="r">
              <a:defRPr sz="1200"/>
            </a:lvl1pPr>
          </a:lstStyle>
          <a:p>
            <a:fld id="{075F79A7-F2C4-45A7-A77E-15E91A0CAEED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69" tIns="45235" rIns="90469" bIns="45235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2" y="4780038"/>
            <a:ext cx="5440367" cy="3909939"/>
          </a:xfrm>
          <a:prstGeom prst="rect">
            <a:avLst/>
          </a:prstGeom>
        </p:spPr>
        <p:txBody>
          <a:bodyPr vert="horz" lIns="90469" tIns="45235" rIns="90469" bIns="45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4202"/>
            <a:ext cx="2946668" cy="497199"/>
          </a:xfrm>
          <a:prstGeom prst="rect">
            <a:avLst/>
          </a:prstGeom>
        </p:spPr>
        <p:txBody>
          <a:bodyPr vert="horz" lIns="90469" tIns="45235" rIns="90469" bIns="45235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615" y="9434202"/>
            <a:ext cx="2946668" cy="497199"/>
          </a:xfrm>
          <a:prstGeom prst="rect">
            <a:avLst/>
          </a:prstGeom>
        </p:spPr>
        <p:txBody>
          <a:bodyPr vert="horz" lIns="90469" tIns="45235" rIns="90469" bIns="45235" rtlCol="0" anchor="b"/>
          <a:lstStyle>
            <a:lvl1pPr algn="r">
              <a:defRPr sz="1200"/>
            </a:lvl1pPr>
          </a:lstStyle>
          <a:p>
            <a:fld id="{260805CB-2E1E-4168-A7EC-2F78DEBCDB6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991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/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D1EC8D-1D7D-4364-AEA3-84FA7A031539}" type="datetimeFigureOut">
              <a:rPr lang="en-ID" smtClean="0"/>
              <a:pPr/>
              <a:t>08/06/2020</a:t>
            </a:fld>
            <a:endParaRPr lang="en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2F9B6C-DDA3-411C-BDEA-C9D37DFB7BD1}" type="slidenum">
              <a:rPr lang="en-ID" smtClean="0"/>
              <a:pPr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umb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60"/>
            <a:ext cx="9906000" cy="685956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9EC4F-4169-4ACE-B8BF-EE46598F4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59048" y="83274"/>
            <a:ext cx="729191" cy="196129"/>
          </a:xfrm>
        </p:spPr>
        <p:txBody>
          <a:bodyPr>
            <a:noAutofit/>
          </a:bodyPr>
          <a:lstStyle/>
          <a:p>
            <a:r>
              <a:rPr lang="en-ID" sz="1000" dirty="0" err="1"/>
              <a:t>judul</a:t>
            </a:r>
            <a:endParaRPr lang="en-ID" sz="1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679D8B-C8E4-42F3-BC04-7EFF59E1F299}"/>
              </a:ext>
            </a:extLst>
          </p:cNvPr>
          <p:cNvSpPr txBox="1"/>
          <p:nvPr/>
        </p:nvSpPr>
        <p:spPr>
          <a:xfrm>
            <a:off x="930166" y="2242976"/>
            <a:ext cx="8560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SISTEM INFORMASI ADMINISTRASI SURAT DINAS (SIMAS UDIN)</a:t>
            </a:r>
            <a:endParaRPr lang="id-ID" sz="2800" dirty="0"/>
          </a:p>
          <a:p>
            <a:pPr algn="ctr"/>
            <a:r>
              <a:rPr lang="en-ID" sz="2800" b="1" dirty="0"/>
              <a:t>PADA RUMKIT BHAYANGKARA PALEMBANG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2422FF-76C8-4284-89D7-23A7D5C8A3E0}"/>
              </a:ext>
            </a:extLst>
          </p:cNvPr>
          <p:cNvSpPr txBox="1"/>
          <p:nvPr/>
        </p:nvSpPr>
        <p:spPr>
          <a:xfrm>
            <a:off x="210167" y="4080851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rgbClr val="FF0000"/>
                </a:solidFill>
              </a:rPr>
              <a:t>Oleh: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NYIMAS NOVITA ARIA DARINI, </a:t>
            </a:r>
            <a:r>
              <a:rPr lang="en-US" b="1" dirty="0" err="1">
                <a:solidFill>
                  <a:srgbClr val="FF0000"/>
                </a:solidFill>
              </a:rPr>
              <a:t>S.Si</a:t>
            </a:r>
            <a:endParaRPr lang="en-ID" b="1" dirty="0">
              <a:solidFill>
                <a:srgbClr val="FF0000"/>
              </a:solidFill>
            </a:endParaRPr>
          </a:p>
          <a:p>
            <a:pPr algn="ctr"/>
            <a:r>
              <a:rPr lang="en-ID" b="1" dirty="0">
                <a:solidFill>
                  <a:srgbClr val="FF0000"/>
                </a:solidFill>
              </a:rPr>
              <a:t>NOSIS : 202003071338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574EC9-282F-45AD-A23D-BBD106FDCBAE}"/>
              </a:ext>
            </a:extLst>
          </p:cNvPr>
          <p:cNvSpPr txBox="1"/>
          <p:nvPr/>
        </p:nvSpPr>
        <p:spPr>
          <a:xfrm>
            <a:off x="0" y="6282552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latin typeface="Agency FB" panose="020B0503020202020204" pitchFamily="34" charset="0"/>
              </a:rPr>
              <a:t>Palemba</a:t>
            </a:r>
            <a:r>
              <a:rPr lang="en-ID" sz="2000" b="1" dirty="0">
                <a:latin typeface="Agency FB" panose="020B0503020202020204" pitchFamily="34" charset="0"/>
              </a:rPr>
              <a:t>ng</a:t>
            </a:r>
            <a:r>
              <a:rPr lang="id-ID" sz="2000" b="1" dirty="0">
                <a:latin typeface="Agency FB" panose="020B0503020202020204" pitchFamily="34" charset="0"/>
              </a:rPr>
              <a:t>, </a:t>
            </a:r>
            <a:r>
              <a:rPr lang="en-ID" sz="2000" b="1" dirty="0">
                <a:latin typeface="Agency FB" panose="020B0503020202020204" pitchFamily="34" charset="0"/>
              </a:rPr>
              <a:t> </a:t>
            </a:r>
            <a:r>
              <a:rPr lang="id-ID" sz="2000" b="1" dirty="0">
                <a:latin typeface="Agency FB" panose="020B0503020202020204" pitchFamily="34" charset="0"/>
              </a:rPr>
              <a:t>       </a:t>
            </a:r>
            <a:r>
              <a:rPr lang="en-US" sz="2000" b="1" dirty="0">
                <a:latin typeface="Agency FB" panose="020B0503020202020204" pitchFamily="34" charset="0"/>
              </a:rPr>
              <a:t>      </a:t>
            </a:r>
            <a:r>
              <a:rPr lang="id-ID" sz="2000" b="1" dirty="0">
                <a:latin typeface="Agency FB" panose="020B0503020202020204" pitchFamily="34" charset="0"/>
              </a:rPr>
              <a:t> Jun</a:t>
            </a:r>
            <a:r>
              <a:rPr lang="en-US" sz="2000" b="1" dirty="0" err="1">
                <a:latin typeface="Agency FB" panose="020B0503020202020204" pitchFamily="34" charset="0"/>
              </a:rPr>
              <a:t>i</a:t>
            </a:r>
            <a:r>
              <a:rPr lang="id-ID" sz="2000" b="1" dirty="0">
                <a:latin typeface="Agency FB" panose="020B0503020202020204" pitchFamily="34" charset="0"/>
              </a:rPr>
              <a:t> 2</a:t>
            </a:r>
            <a:r>
              <a:rPr lang="en-US" sz="2000" b="1" dirty="0">
                <a:latin typeface="Agency FB" panose="020B0503020202020204" pitchFamily="34" charset="0"/>
              </a:rPr>
              <a:t>020</a:t>
            </a:r>
            <a:endParaRPr lang="id-ID" sz="2000" b="1" dirty="0">
              <a:latin typeface="Agency FB" panose="020B0503020202020204" pitchFamily="34" charset="0"/>
            </a:endParaRPr>
          </a:p>
        </p:txBody>
      </p:sp>
      <p:sp>
        <p:nvSpPr>
          <p:cNvPr id="16386" name="AutoShape 2" descr="Hasil gambar untuk background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88" name="AutoShape 4" descr="data:image/jpeg;base64,/9j/4AAQSkZJRgABAQAAAQABAAD/2wCEAAkGBw0NDQ8NDQ0NDQ0NDQ0NDQ0NDQ8ODQ0NFREWFhURExUYHSggGBooGxUTIT0hJSkrLi46Fx8zODMtNygtLisBCgoKDQ0OFQ8PFSsdFR0rLy0rKysrKysrKysrKzctLSstKystLS0rKystKysrLS0rLS0rKy0rKy0tLSsrKy0rLf/AABEIAMIBAwMBEQACEQEDEQH/xAAbAAADAQEBAQEAAAAAAAAAAAAAAQIDBQQGB//EADcQAAICAAIHBQcEAQUBAAAAAAABAhEDBAUSITEyM7FBUWFxggYTInJzs8GBkbLwoSNSktHhFP/EABkBAQEBAQEBAAAAAAAAAAAAAAABAgMEBf/EACcRAQACAQMEAgIDAQEAAAAAAAABAhEDMnEhMUKBEsFBsRMiYVEE/9oADAMBAAIRAxEAPwD8llxx8pfg+hO6HijbLRG2SXM9C6mfL0vj7anRhE+OHq6GJ3Q1HaWp0YMqIyvLh8kehnT2V4a1N08t0dHM0VGeV4ZfUxf5sxp9p5n9t6neOI/TZHRzMoaKiihoqKQQ0gGVDKGEBQAMAA8+Z48H6kvtyOV91OfqXSm23H3D0HVzAAAgAgQUgOJLij5S/B86d0Pd+Jao2wlcz0LqZ8vTXj7anRhE+OHq6GZ3VWO0tUdGVFlEZXlw+SPQxp7K8Lqbp5bHRhSKjLK8MvqYv82Y0u08z+29TvHEfpudXMyhlRSCGiopAMqGUMIChgAAAAefM8eD9SX25HK+6nP1LpTbfj7h6Dq5gAAAABABBwpcUfKX4PnTuh747S2RthK5noXUnn6a8fbVG3NE+OHq6GZ3VajbLU6MG936FE5Xlw+SPQxp7K8Lqbp5bI6uZgZZRqpbVzMR/o5ujGl2nmf23qd44j9N0dXNSKhoqKRQ0EUVDKGVDAAAAAAADz5njwfqS+3I5X3U5+pdKbb8fcPQdXMAAAAAACA4cuOPlL8HzZ3Q98bZao6MJXM9C6mfP0vj7ao2wifHD1dCTuq1G2WyOjBiURlOXD5I9EZ0tleGtTdPLZHRzYZ5vVS33Lau/wADlrT0ddLuiONJyjeHGHxJXGDjsfYcNPpaHXU61l7ke55DNIpFRSCGioooYQFDAAAAAAADz5njwfqS+3I5X3U5+pdKbb8fcPQdXMAAAAAAABwnxx8pfg+dO6HvjbLZG2ELmehdTPl6Xx9tTbCJ8cPX0JO6rUdpbI6MH2foERlOXD5IdDOlsrwupunlujowmWq5RU+G9vh4nPU69G6NM5DDg4au+7fkc6xETnDpaZmMZNHrh5lIopFRSCGioZUMoYAAAAAAAAHnzPHg/Ul9uRyvupz9S6U234+4eg6uYAAAAAAADh4ahL4pYig1aitSUv3rcfKm05y+jFYxhpB2rO0TmHKYxKVzPQurJ5+l8fbY6MM58cPX0Mzuq1G2WyOjCnuCIynLh8kOiM6WyvC6m63La6R0YTgYEsV3uje1vojjMusQ1zmXklrbGlva7iRKzDPLytV3dDvpzmMOV4/LdHVzNBFIqKRQwhlAAAAAAAAAB58yvjwfqS+3I46m6nP1LpTbfj7h6KOrmCgAAAAAAOZg6Nbim1dq71qVHy/h/r6Hy/xlCNKvM6xGIw5zOZyS5noXVk8/S+Ptqjowzh8bUtbDiotpKc9VyOM6nWJj8OsU6Yawlav+2d6zmMuMxicLe4qIynLh8kOhNLZXhdTdblrJbH5G57MR3ee3VW67uw4upxm1dNpNU12NAa5ZbW/0OunHdi70o7OSkEUiwhooaKhgAAAAAABphYLkSZWIdHL5C+wxNmoq4ui/aDKZWWM81ozLaQxcTEajPNY04xwcJbFDDhFbHd/Fd7t1bfm6mbTnL6OnEVriIdHRsI5jB97CDhB4mKoQc3iuENZ6sXNpa1Klb30ezRvPxjLx61Ii04hGPlXHceiJcJh5jSAAAAADx4OJJYTjex3q/wB87PBL2R2eVFRmuZ6F/JmfP014+2x0YRg6PlKKbT27qqqPP8Zd/lCsCNRS8/2s9FIxDhecy1f4NfhmEZTlw+SHQmlsrwupunludGGc8K9q2GZplYtglgd7/Ykaa/N6IxSVI6xGHOZypGkUgiioaKGVDAAAAAAKwoazokju6Pyl1sOVrOtYfS6O0U5uMYq5SajHzexHC18O1aZfo2T9h9GYEXDBwcbBi5Oco4OdzuFFze+VRxErdI+ZNpl9DEPlfaz2bwstjf6EJRw8SOu3LExMWUsS3rNym22+HtPX/wCe/wDXDy61OuXxekMlV7D2Vs8tqvnM5g6rs7xLlMPMaZAAAAeRaQl/tjXdtPBh7MvNiuLk3FUn2dxUYrmehdWZ8/TXj7atm2Xqy+PJYbivHV70ZlqOzzYb7DdZYlo/wa/DCMpy8P5I9CaWyvDWpunludGDKhosCkVFIqGgiioZUUUAAAAAAB7MhC2Ys1V9bonAujz3l3rD9M9kdGRS9/JcPww862s8Gtf8PbpV/L6g87s8WlshHMYTg18StwfdLu8mbpb4yzauYflmmcrV7D6FLPFeHxmk8LeeqsvNaHFZ1cwAAAHIPC9YAlcz0LqzPn6a8fbWGrrfFbj2pb34GpZepZ2C2e6Wr4Nf9EwuXlxdXWuF6u9J714FRU51Spty2KKVts1a0VjqzWs27DLxcYxhKLjKMEqa30qtE0bRNYj8wurWYmZ/Etjs5mVDRYFIqKRUNBFI0hhFFAAAAAAAe/Rr3GLN1fZaGkrR5bvRR+rezOIpZZJb4ykn1/J87Vj+z3ae11jm2UmkrexLa33ID8s9oMROUmu1t/5PoacPFd8LpR7z2UeWzgS3s6uQKAAA4yPA9ikVErmehdWZ8/TXj7W0blkiCoqyxGUmUZiMnOOq2tm9a2z9tpjVjrDelMRB4EJKa1pN7Hs+PZ/ySJpR/ZdWY+L1nqecyoaLApFQ0VFIIoqGVDKGAAAAAAejJ4lMzMLD6nReZqjz3h3rL7j2f028F2tsXSlF7mjyamnl6aXw+uw/aHLNW3KL7mr6Hm/is7/yVcjTftGpQcMO4xfE3xSXd4I66elicyxfU/4+B0rnLvaeylXltL5HSWNdnprDz2lyzowAAAA40TwPYpFRK5noXVmfP014+2p0YOiiisqy2Lq4idWn8L8u8526t16KzeLeJupRSS8fH/Ir0LdTR3cjCGihmkUiopBFIsIaKGioYAAAAAAJ07IOnks3Ri1W4l3cppGu04zR1izox0q63mPg383nzGk77TUUZmziZ3O3e061q5zZxcfF1mdYhzmWZUAAAAcaJ4HsUiohcz0LqzPn6a8fbY6MGiwgk9gnsQ2y/uopSnJuT20rqP8A6c5y3GBmY4bSlhy4aTi7uuzf/doglGC9nkdaT0c7d2iNsGiikaRSKikENFhFFDKhgAAAAAAAJ1uIPRh5pokwuW6z77yfFfkznnWx8T5PNPEct5rDKSgAAAAA4yPA9ikUZqS95vXCl+t7jGY+XpcT8WyOrBoobVoTCMzDQA3wo0vM61jEOdpy0NMmUUioaKikVFIBo0iggKGAAAAAAAAAAAAAAAAAAAHFR4HtOb2PyYntJHcsPExlDVjG4Nbvd2pX23R5+jt1XhvYvJHpr2h557rNopFQaqZMGTjBFiISZlojTJlDKhosCioaKigikVDKGVDAAAAAAAAAAAAAAAAAAADinge1SCPfNYXudZRVuNVW6W6yY6rno8aNwwZQ0aRSCKRUNFRRQwgRRSNIpBDRUUgGaQwGVDAAAAAAAAAAAAAAAAAAOIfPe1vl8JzdLzbe5IqPd/8AMnHVjiRbrds3/v3kyuHPpp09jTprxNMqRpDRQ0VFIIZUUioZUMoaLCKKGVFIIaKhlDCGUMAAAAAAAAAAAAAAQABxUfPe1otxpkANu3b2vxAZUM0KRUNBFFQ0VFFDCAopFQ0UUioYQyoZQwGVAAwAAAAAAAAEAABAgrjI8D2mmVF2VDQQyoZQ0VDRRSDJlFIqGUMqGA0aQ0wikUMIdlQyhgAQwAoAAAAAAAIEFIAJkcZHhe0wikVFIoZUMIZoUioaCKKhoqGgGVDKGUMqGmEUihhDsBlygKGAAAAEAUAACACBWQIK5CPC9hoqGUUiopBDKhlDRQ0VFIIZUNMqKKAIZQyhlQ7AZUOwhgOwCyoYyAZBYyCxkAyFYyCyKQBYCsK5CPC9ZooYRSKikUMqGEMoaNIoBoMmUNMqKKAIZQwHZUMoLCGUOwCwhgAAAAABYCsBBRYCsiuSjwvWpGkNAMqKQRSKhlDKgKKRUMIaCGUNMqKKAIZQAOy5DsIZQWA7CCygsAsAsAsAsBWQAUrALIOSeJ61IqGUMIaKiyhhDKhlAUUioYQ0EModlQwGUMICgAZcgsZQ7ACgAYCAACwCyBWMqRAAcs8b1GBSNIYDKikENFQyhhDKGVDRQ0EUVAAyoYDKAIZQACAYAUAAAAAAQACAA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940737-6D9B-40A6-A538-BBA726D54148}"/>
              </a:ext>
            </a:extLst>
          </p:cNvPr>
          <p:cNvSpPr/>
          <p:nvPr/>
        </p:nvSpPr>
        <p:spPr>
          <a:xfrm>
            <a:off x="252257" y="1037028"/>
            <a:ext cx="9545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PAPARAN LAPORAN AKHIR AKSI PERUBAHAN</a:t>
            </a:r>
          </a:p>
        </p:txBody>
      </p:sp>
    </p:spTree>
    <p:extLst>
      <p:ext uri="{BB962C8B-B14F-4D97-AF65-F5344CB8AC3E}">
        <p14:creationId xmlns:p14="http://schemas.microsoft.com/office/powerpoint/2010/main" val="158744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39354"/>
              </p:ext>
            </p:extLst>
          </p:nvPr>
        </p:nvGraphicFramePr>
        <p:xfrm>
          <a:off x="177422" y="478558"/>
          <a:ext cx="9498839" cy="6224498"/>
        </p:xfrm>
        <a:graphic>
          <a:graphicData uri="http://schemas.openxmlformats.org/drawingml/2006/table">
            <a:tbl>
              <a:tblPr/>
              <a:tblGrid>
                <a:gridCol w="679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1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id-ID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URAIAN</a:t>
                      </a:r>
                      <a:endParaRPr lang="id-ID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POSISI</a:t>
                      </a:r>
                      <a:endParaRPr lang="id-ID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PENGARUH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NILAI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B.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Stakeholder Eksternal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Paur Kaur Subbagwasintern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sedang dan peran 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rendah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aksi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perubahan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karena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menyadari pentingnya aksi perubahan yang dibuat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0092341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Para Kaur Subbagbinfung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sedang dan peran rendah tetapi mendukung dalam aksi perubahan karena menyadari pentingnya aksi perubahan yang dibuat.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3874789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Para Kaur Subbidjangmedum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sedang dan peran rendah tetapi mendukung dalam aksi perubahan karena menyadari pentingnya aksi perubahan yang dibuat.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7086966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Para Kaur Subbidjangmedum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sedang dan peran rendah tetapi mendukung dalam aksi perubahan karena menyadari pentingnya aksi perubahan yang dibuat.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8808765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Pamin Subbidyanmeddokpol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sedang dan peran rendah tetapi mendukung dalam aksi perubahan karena menyadari pentingnya aksi perubahan yang dibuat.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480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0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65337"/>
              </p:ext>
            </p:extLst>
          </p:nvPr>
        </p:nvGraphicFramePr>
        <p:xfrm>
          <a:off x="203580" y="497608"/>
          <a:ext cx="9498839" cy="5083083"/>
        </p:xfrm>
        <a:graphic>
          <a:graphicData uri="http://schemas.openxmlformats.org/drawingml/2006/table">
            <a:tbl>
              <a:tblPr/>
              <a:tblGrid>
                <a:gridCol w="679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1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id-ID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URAIAN</a:t>
                      </a:r>
                      <a:endParaRPr lang="id-ID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POSISI</a:t>
                      </a:r>
                      <a:endParaRPr lang="id-ID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PENGARUH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NILAI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B.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Stakeholder Eksternal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Pamin Subbidjangmedum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sedang dan peran rendah tetapi mendukung dalam aksi perubahan karena menyadari pentingnya aksi perubahan yang dibuat.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8542749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Banum Subbagwasintern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rendah dan peran rendah tetapi mendukung dalam aksi perubahan karena menyadari pentingnya aksi perubahan yang dibuat.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9165548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Para Banum Subbagbinfung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rendah dan peran rendah tetapi mendukung dalam aksi perubahan karena menyadari pentingnya aksi perubahan yang dibuat.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9257208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Banum Subbidyanmeddokpol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rendah dan peran rendah tetapi mendukung dalam aksi perubahan karena menyadari pentingnya aksi perubahan yang dibuat.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9022096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Banum Subbidjangmedum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rendah dan peran rendah tetapi mendukung dalam aksi perubahan karena menyadari pentingnya aksi perubahan yang dibuat.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219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3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cer\Documents\Green-Pastel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949" y="-150125"/>
            <a:ext cx="9889068" cy="6858000"/>
          </a:xfrm>
          <a:prstGeom prst="rect">
            <a:avLst/>
          </a:prstGeom>
          <a:noFill/>
        </p:spPr>
      </p:pic>
      <p:sp>
        <p:nvSpPr>
          <p:cNvPr id="34" name="Title 1">
            <a:extLst>
              <a:ext uri="{FF2B5EF4-FFF2-40B4-BE49-F238E27FC236}">
                <a16:creationId xmlns="" xmlns:a16="http://schemas.microsoft.com/office/drawing/2014/main" id="{174EE895-6A8F-4B09-AA26-D9F1344C2CC9}"/>
              </a:ext>
            </a:extLst>
          </p:cNvPr>
          <p:cNvSpPr txBox="1">
            <a:spLocks/>
          </p:cNvSpPr>
          <p:nvPr/>
        </p:nvSpPr>
        <p:spPr>
          <a:xfrm>
            <a:off x="144445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PETA JEJARING</a:t>
            </a:r>
            <a:endParaRPr lang="id-ID" sz="4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42FD7CB-AD3E-4FAE-8568-2CAA2AFB0EFE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63A19A8-9CE1-4813-BB67-E169D193A4B9}"/>
              </a:ext>
            </a:extLst>
          </p:cNvPr>
          <p:cNvSpPr txBox="1"/>
          <p:nvPr/>
        </p:nvSpPr>
        <p:spPr>
          <a:xfrm>
            <a:off x="211341" y="1205058"/>
            <a:ext cx="10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Sebelum</a:t>
            </a: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63A19A8-9CE1-4813-BB67-E169D193A4B9}"/>
              </a:ext>
            </a:extLst>
          </p:cNvPr>
          <p:cNvSpPr txBox="1"/>
          <p:nvPr/>
        </p:nvSpPr>
        <p:spPr>
          <a:xfrm>
            <a:off x="5066369" y="1199408"/>
            <a:ext cx="10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70C0"/>
                </a:solidFill>
                <a:latin typeface="Agency FB" panose="020B0503020202020204" pitchFamily="34" charset="0"/>
              </a:rPr>
              <a:t>Sesudah</a:t>
            </a:r>
            <a:endParaRPr lang="en-US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Picture 2" descr="C:\Users\User\Downloads\LOGO RUMKIT.jpeg">
            <a:extLst>
              <a:ext uri="{FF2B5EF4-FFF2-40B4-BE49-F238E27FC236}">
                <a16:creationId xmlns="" xmlns:a16="http://schemas.microsoft.com/office/drawing/2014/main" id="{411DEEBF-3A49-451D-8BA9-215DC032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" y="7567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69" y="1568740"/>
            <a:ext cx="4572635" cy="481841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1" y="1679726"/>
            <a:ext cx="4565375" cy="470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98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cer\Documents\Green-Pastel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" y="-106016"/>
            <a:ext cx="9889068" cy="6858000"/>
          </a:xfrm>
          <a:prstGeom prst="rect">
            <a:avLst/>
          </a:prstGeom>
          <a:noFill/>
        </p:spPr>
      </p:pic>
      <p:sp>
        <p:nvSpPr>
          <p:cNvPr id="34" name="Title 1">
            <a:extLst>
              <a:ext uri="{FF2B5EF4-FFF2-40B4-BE49-F238E27FC236}">
                <a16:creationId xmlns="" xmlns:a16="http://schemas.microsoft.com/office/drawing/2014/main" id="{174EE895-6A8F-4B09-AA26-D9F1344C2CC9}"/>
              </a:ext>
            </a:extLst>
          </p:cNvPr>
          <p:cNvSpPr txBox="1">
            <a:spLocks/>
          </p:cNvSpPr>
          <p:nvPr/>
        </p:nvSpPr>
        <p:spPr>
          <a:xfrm>
            <a:off x="144445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PETA JEJARING</a:t>
            </a:r>
            <a:endParaRPr lang="id-ID" sz="4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42FD7CB-AD3E-4FAE-8568-2CAA2AFB0EFE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63A19A8-9CE1-4813-BB67-E169D193A4B9}"/>
              </a:ext>
            </a:extLst>
          </p:cNvPr>
          <p:cNvSpPr txBox="1"/>
          <p:nvPr/>
        </p:nvSpPr>
        <p:spPr>
          <a:xfrm>
            <a:off x="211341" y="1431985"/>
            <a:ext cx="10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Sebelum</a:t>
            </a: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Picture 2" descr="C:\Users\User\Downloads\LOGO RUMKIT.jpeg">
            <a:extLst>
              <a:ext uri="{FF2B5EF4-FFF2-40B4-BE49-F238E27FC236}">
                <a16:creationId xmlns="" xmlns:a16="http://schemas.microsoft.com/office/drawing/2014/main" id="{411DEEBF-3A49-451D-8BA9-215DC032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" y="7567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63A19A8-9CE1-4813-BB67-E169D193A4B9}"/>
              </a:ext>
            </a:extLst>
          </p:cNvPr>
          <p:cNvSpPr txBox="1"/>
          <p:nvPr/>
        </p:nvSpPr>
        <p:spPr>
          <a:xfrm>
            <a:off x="4963583" y="1431985"/>
            <a:ext cx="10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gency FB" panose="020B0503020202020204" pitchFamily="34" charset="0"/>
              </a:rPr>
              <a:t>Sesudah</a:t>
            </a:r>
            <a:endParaRPr lang="en-US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pic>
        <p:nvPicPr>
          <p:cNvPr id="288" name="Picture 287">
            <a:extLst>
              <a:ext uri="{FF2B5EF4-FFF2-40B4-BE49-F238E27FC236}">
                <a16:creationId xmlns="" xmlns:a16="http://schemas.microsoft.com/office/drawing/2014/main" id="{0FC58F6F-2115-45B8-97D3-51BAAD3F06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" y="2035321"/>
            <a:ext cx="4467638" cy="4567894"/>
          </a:xfrm>
          <a:prstGeom prst="rect">
            <a:avLst/>
          </a:prstGeom>
          <a:noFill/>
        </p:spPr>
      </p:pic>
      <p:pic>
        <p:nvPicPr>
          <p:cNvPr id="10" name="Picture 9" descr="C:\Users\User\Pictures\Screenshots\Screenshot (119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6" y="1951629"/>
            <a:ext cx="4565937" cy="4544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22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ocuments\Green-Pastel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39" y="-17817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A9744-A137-4B4F-AEE1-134326A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5880" y="268148"/>
            <a:ext cx="939944" cy="315911"/>
          </a:xfrm>
        </p:spPr>
        <p:txBody>
          <a:bodyPr>
            <a:normAutofit/>
          </a:bodyPr>
          <a:lstStyle/>
          <a:p>
            <a:r>
              <a:rPr lang="en-ID" sz="1000" dirty="0"/>
              <a:t>KUADRAN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0B955AC0-E2B8-44D3-997B-067F3CD34D2D}"/>
              </a:ext>
            </a:extLst>
          </p:cNvPr>
          <p:cNvSpPr txBox="1">
            <a:spLocks/>
          </p:cNvSpPr>
          <p:nvPr/>
        </p:nvSpPr>
        <p:spPr>
          <a:xfrm>
            <a:off x="144445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KUADRAN STAKEHOLDERS</a:t>
            </a:r>
            <a:endParaRPr lang="id-ID" sz="4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FCCAED3-1868-4395-875D-F78A9C6B40CE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63A19A8-9CE1-4813-BB67-E169D193A4B9}"/>
              </a:ext>
            </a:extLst>
          </p:cNvPr>
          <p:cNvSpPr txBox="1"/>
          <p:nvPr/>
        </p:nvSpPr>
        <p:spPr>
          <a:xfrm>
            <a:off x="0" y="1598240"/>
            <a:ext cx="10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Sebelum</a:t>
            </a: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63A19A8-9CE1-4813-BB67-E169D193A4B9}"/>
              </a:ext>
            </a:extLst>
          </p:cNvPr>
          <p:cNvSpPr txBox="1"/>
          <p:nvPr/>
        </p:nvSpPr>
        <p:spPr>
          <a:xfrm>
            <a:off x="4901761" y="1096116"/>
            <a:ext cx="10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70C0"/>
                </a:solidFill>
                <a:latin typeface="Agency FB" panose="020B0503020202020204" pitchFamily="34" charset="0"/>
              </a:rPr>
              <a:t>Sesudah</a:t>
            </a:r>
            <a:endParaRPr lang="en-US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066307" y="5700647"/>
            <a:ext cx="3693225" cy="11395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Keterangan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Promoters	: Pengaruh tinggi Ketertarikan tinggi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Defenders	: Pengaruh rendah Ketertarikan tinggi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Latens	: Pengaruh tinggi Ketertarikan rendah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Apathetic	: Pengaruh rendah Ketertarikan rendah	</a:t>
            </a:r>
          </a:p>
        </p:txBody>
      </p:sp>
      <p:pic>
        <p:nvPicPr>
          <p:cNvPr id="12" name="Picture 2" descr="C:\Users\User\Downloads\LOGO RUMKIT.jpeg">
            <a:extLst>
              <a:ext uri="{FF2B5EF4-FFF2-40B4-BE49-F238E27FC236}">
                <a16:creationId xmlns="" xmlns:a16="http://schemas.microsoft.com/office/drawing/2014/main" id="{E6B9E730-10B6-4706-8AF4-B708CE38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" y="7567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="" xmlns:a16="http://schemas.microsoft.com/office/drawing/2014/main" id="{CF71A232-292E-4658-9753-AD5BA9B9A1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73" y="1079918"/>
            <a:ext cx="4850389" cy="475292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40" y="1164356"/>
            <a:ext cx="5132119" cy="4240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50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5934" y="620655"/>
            <a:ext cx="4296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800" b="1" dirty="0" smtClean="0"/>
              <a:t>SIMAS UDIN</a:t>
            </a:r>
            <a:r>
              <a:rPr lang="en-US" sz="4400" dirty="0" smtClean="0"/>
              <a:t>” </a:t>
            </a:r>
            <a:endParaRPr lang="id-ID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D5B8E22-5546-4506-8167-57501A955DC4}"/>
              </a:ext>
            </a:extLst>
          </p:cNvPr>
          <p:cNvGrpSpPr/>
          <p:nvPr/>
        </p:nvGrpSpPr>
        <p:grpSpPr>
          <a:xfrm>
            <a:off x="3291361" y="1550395"/>
            <a:ext cx="3628371" cy="5129251"/>
            <a:chOff x="-2098512" y="703843"/>
            <a:chExt cx="4948151" cy="7448361"/>
          </a:xfrm>
        </p:grpSpPr>
        <p:pic>
          <p:nvPicPr>
            <p:cNvPr id="8" name="Picture 2" descr="Buku, Membaca, Kacamata, Perpustakaan">
              <a:extLst>
                <a:ext uri="{FF2B5EF4-FFF2-40B4-BE49-F238E27FC236}">
                  <a16:creationId xmlns="" xmlns:a16="http://schemas.microsoft.com/office/drawing/2014/main" id="{4891F6C2-81BC-4DCC-9408-B95DE22DE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098512" y="703843"/>
              <a:ext cx="4724347" cy="70865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45D1A83-4DCF-4222-AB6A-09099B4FBE15}"/>
                </a:ext>
              </a:extLst>
            </p:cNvPr>
            <p:cNvSpPr/>
            <p:nvPr/>
          </p:nvSpPr>
          <p:spPr>
            <a:xfrm>
              <a:off x="-2098510" y="853301"/>
              <a:ext cx="4948149" cy="5810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d-ID" sz="20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BUKU PANDUAN</a:t>
              </a:r>
              <a:endPara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="" xmlns:a16="http://schemas.microsoft.com/office/drawing/2014/main" id="{BDF3A73C-DBBA-44BA-B892-9D3B455BE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71725" y="1565962"/>
              <a:ext cx="4697561" cy="6704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Bahnschrift" panose="020B0502040204020203"/>
                  <a:ea typeface="Calibri" panose="020F0502020204030204" pitchFamily="34" charset="0"/>
                  <a:cs typeface="Times New Roman" panose="02020603050405020304" pitchFamily="18" charset="0"/>
                </a:rPr>
                <a:t>SISTEM INFORMASI MANAJEMEN</a:t>
              </a:r>
              <a:r>
                <a:rPr kumimoji="0" lang="en-US" sz="1200" b="1" i="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Bahnschrift" panose="020B0502040204020203"/>
                  <a:ea typeface="Calibri" panose="020F0502020204030204" pitchFamily="34" charset="0"/>
                  <a:cs typeface="Times New Roman" panose="02020603050405020304" pitchFamily="18" charset="0"/>
                </a:rPr>
                <a:t> ADMINISTRASI SURAT</a:t>
              </a:r>
              <a:r>
                <a:rPr lang="id-ID" sz="1200" b="1" dirty="0">
                  <a:solidFill>
                    <a:srgbClr val="0070C0"/>
                  </a:solidFill>
                  <a:latin typeface="Bahnschrift" panose="020B0502040204020203"/>
                  <a:ea typeface="Calibri" panose="020F0502020204030204" pitchFamily="34" charset="0"/>
                  <a:cs typeface="Times New Roman" panose="02020603050405020304" pitchFamily="18" charset="0"/>
                </a:rPr>
                <a:t> DINAS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Bahnschrift" panose="020B0502040204020203"/>
                  <a:ea typeface="Calibri" panose="020F0502020204030204" pitchFamily="34" charset="0"/>
                  <a:cs typeface="Times New Roman" panose="02020603050405020304" pitchFamily="18" charset="0"/>
                </a:rPr>
                <a:t> (SI</a:t>
              </a:r>
              <a:r>
                <a:rPr kumimoji="0" lang="id-ID" sz="1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Bahnschrift" panose="020B0502040204020203"/>
                  <a:ea typeface="Calibri" panose="020F0502020204030204" pitchFamily="34" charset="0"/>
                  <a:cs typeface="Times New Roman" panose="02020603050405020304" pitchFamily="18" charset="0"/>
                </a:rPr>
                <a:t>MAS UDIN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Bahnschrift" panose="020B0502040204020203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5FCBE1F-E745-4749-8467-7E29FE2AF0B6}"/>
                </a:ext>
              </a:extLst>
            </p:cNvPr>
            <p:cNvSpPr/>
            <p:nvPr/>
          </p:nvSpPr>
          <p:spPr>
            <a:xfrm>
              <a:off x="-566797" y="6587939"/>
              <a:ext cx="3286150" cy="15642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id-ID" sz="1100" b="1" cap="none" spc="0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Disusun Oleh :</a:t>
              </a:r>
            </a:p>
            <a:p>
              <a:r>
                <a:rPr lang="id-ID" sz="11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Nyimas Novita</a:t>
              </a:r>
              <a:r>
                <a:rPr lang="id-ID" sz="1100" b="1" cap="none" spc="0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 Aria  Darini.,S.Si.</a:t>
              </a:r>
            </a:p>
            <a:p>
              <a:r>
                <a:rPr lang="id-ID" sz="11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Peserta Pelatihan Kepemimpinan Pengawas Angkatan II TA. 2020</a:t>
              </a:r>
            </a:p>
            <a:p>
              <a:endParaRPr lang="en-US" sz="2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acer\Documents\Grey-Background-Abstract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9151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BEB32A-0C3A-4B67-AE35-9343A237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25372" y="161929"/>
            <a:ext cx="592591" cy="315911"/>
          </a:xfrm>
        </p:spPr>
        <p:txBody>
          <a:bodyPr>
            <a:normAutofit/>
          </a:bodyPr>
          <a:lstStyle/>
          <a:p>
            <a:r>
              <a:rPr lang="en-ID" sz="1000" dirty="0"/>
              <a:t>TRIMS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E0F59CE4-B287-4824-831B-73808FEF5F1D}"/>
              </a:ext>
            </a:extLst>
          </p:cNvPr>
          <p:cNvGrpSpPr>
            <a:grpSpLocks/>
          </p:cNvGrpSpPr>
          <p:nvPr/>
        </p:nvGrpSpPr>
        <p:grpSpPr bwMode="auto">
          <a:xfrm>
            <a:off x="2275312" y="623200"/>
            <a:ext cx="5061347" cy="4578350"/>
            <a:chOff x="1197857" y="-285776"/>
            <a:chExt cx="6748286" cy="5500726"/>
          </a:xfrm>
        </p:grpSpPr>
        <p:pic>
          <p:nvPicPr>
            <p:cNvPr id="5" name="Picture 4" descr="tangan.png">
              <a:extLst>
                <a:ext uri="{FF2B5EF4-FFF2-40B4-BE49-F238E27FC236}">
                  <a16:creationId xmlns="" xmlns:a16="http://schemas.microsoft.com/office/drawing/2014/main" id="{DD8967E5-4820-4C5B-B45D-8DA209A8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57" y="1761559"/>
              <a:ext cx="6748286" cy="345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LOGO--POLRI">
              <a:extLst>
                <a:ext uri="{FF2B5EF4-FFF2-40B4-BE49-F238E27FC236}">
                  <a16:creationId xmlns="" xmlns:a16="http://schemas.microsoft.com/office/drawing/2014/main" id="{91853081-B69E-481E-9F00-CCB33B5F0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640" y="-285776"/>
              <a:ext cx="5072098" cy="414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16">
            <a:extLst>
              <a:ext uri="{FF2B5EF4-FFF2-40B4-BE49-F238E27FC236}">
                <a16:creationId xmlns="" xmlns:a16="http://schemas.microsoft.com/office/drawing/2014/main" id="{7C3DEC73-F658-48F8-80C2-DA398FE9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40915"/>
            <a:ext cx="8048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Sekian</a:t>
            </a: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dan</a:t>
            </a: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Terima</a:t>
            </a: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Kasih</a:t>
            </a:r>
            <a:endParaRPr lang="en-US" sz="6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9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cer\Documents\Business-cube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9CD27-D309-475F-81A3-E912F86C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8934" y="130628"/>
            <a:ext cx="1048582" cy="718232"/>
          </a:xfrm>
        </p:spPr>
        <p:txBody>
          <a:bodyPr>
            <a:normAutofit/>
          </a:bodyPr>
          <a:lstStyle/>
          <a:p>
            <a:r>
              <a:rPr lang="en-ID" sz="1000" dirty="0" err="1"/>
              <a:t>Latar</a:t>
            </a:r>
            <a:r>
              <a:rPr lang="en-ID" sz="1000" dirty="0"/>
              <a:t> </a:t>
            </a:r>
            <a:r>
              <a:rPr lang="en-ID" sz="1000" dirty="0" err="1"/>
              <a:t>belakang</a:t>
            </a:r>
            <a:endParaRPr lang="en-ID" sz="1000" dirty="0"/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A39AE219-C880-4471-A822-A1EC5695B49B}"/>
              </a:ext>
            </a:extLst>
          </p:cNvPr>
          <p:cNvSpPr txBox="1">
            <a:spLocks/>
          </p:cNvSpPr>
          <p:nvPr/>
        </p:nvSpPr>
        <p:spPr>
          <a:xfrm>
            <a:off x="138054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LATAR BELAKANG </a:t>
            </a:r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BELUM</a:t>
            </a:r>
            <a:endParaRPr lang="id-ID" sz="40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2C955F2-F4B5-494A-A5C3-1D64D9A8AA17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5F1EEBD0-BB09-456B-B883-230B482C1DF5}"/>
              </a:ext>
            </a:extLst>
          </p:cNvPr>
          <p:cNvSpPr/>
          <p:nvPr/>
        </p:nvSpPr>
        <p:spPr>
          <a:xfrm>
            <a:off x="2285210" y="3143525"/>
            <a:ext cx="2191541" cy="17806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1852659-D1AB-4C3F-804B-C3481079682F}"/>
              </a:ext>
            </a:extLst>
          </p:cNvPr>
          <p:cNvSpPr txBox="1"/>
          <p:nvPr/>
        </p:nvSpPr>
        <p:spPr>
          <a:xfrm>
            <a:off x="2454667" y="3338236"/>
            <a:ext cx="182149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</a:rPr>
              <a:t>PENGARSIPAN SURAT </a:t>
            </a:r>
            <a:r>
              <a:rPr lang="en-US" sz="1400" b="1" dirty="0" smtClean="0">
                <a:solidFill>
                  <a:schemeClr val="bg1"/>
                </a:solidFill>
              </a:rPr>
              <a:t>MASUK </a:t>
            </a:r>
            <a:r>
              <a:rPr lang="en-US" sz="1400" b="1" smtClean="0">
                <a:solidFill>
                  <a:schemeClr val="bg1"/>
                </a:solidFill>
              </a:rPr>
              <a:t>DAN KELUAR YANG TIDAK RAPI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34DBC3D7-28DB-4E46-B14A-B180A4F34DE3}"/>
              </a:ext>
            </a:extLst>
          </p:cNvPr>
          <p:cNvSpPr/>
          <p:nvPr/>
        </p:nvSpPr>
        <p:spPr>
          <a:xfrm>
            <a:off x="4572001" y="3496827"/>
            <a:ext cx="416244" cy="958674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7293868-977F-4947-8ADA-E057EECF7E95}"/>
              </a:ext>
            </a:extLst>
          </p:cNvPr>
          <p:cNvGrpSpPr/>
          <p:nvPr/>
        </p:nvGrpSpPr>
        <p:grpSpPr>
          <a:xfrm>
            <a:off x="1575818" y="1205414"/>
            <a:ext cx="3938282" cy="1525653"/>
            <a:chOff x="619" y="1254011"/>
            <a:chExt cx="2666708" cy="320005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1825F129-9B25-43DE-81C6-3374E2946D9A}"/>
                </a:ext>
              </a:extLst>
            </p:cNvPr>
            <p:cNvSpPr/>
            <p:nvPr/>
          </p:nvSpPr>
          <p:spPr>
            <a:xfrm>
              <a:off x="619" y="1254011"/>
              <a:ext cx="2666708" cy="3200050"/>
            </a:xfrm>
            <a:prstGeom prst="roundRect">
              <a:avLst>
                <a:gd name="adj" fmla="val 5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="" xmlns:a16="http://schemas.microsoft.com/office/drawing/2014/main" id="{C09931DF-6549-4469-A21C-63D78EBF1BB4}"/>
                </a:ext>
              </a:extLst>
            </p:cNvPr>
            <p:cNvSpPr txBox="1"/>
            <p:nvPr/>
          </p:nvSpPr>
          <p:spPr>
            <a:xfrm rot="16200000">
              <a:off x="-1044730" y="2299361"/>
              <a:ext cx="2624041" cy="5333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0" lvl="0" indent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3000" kern="12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D80899F-7DCE-4655-8DCD-F2F037A6CAF1}"/>
              </a:ext>
            </a:extLst>
          </p:cNvPr>
          <p:cNvSpPr txBox="1"/>
          <p:nvPr/>
        </p:nvSpPr>
        <p:spPr>
          <a:xfrm>
            <a:off x="1841127" y="1259236"/>
            <a:ext cx="29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>
                <a:latin typeface="Agency FB" panose="020B0503020202020204" pitchFamily="34" charset="0"/>
              </a:rPr>
              <a:t>KENDALA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4B71524-013D-4CAC-8A5D-F4C63FCF7BAF}"/>
              </a:ext>
            </a:extLst>
          </p:cNvPr>
          <p:cNvSpPr/>
          <p:nvPr/>
        </p:nvSpPr>
        <p:spPr>
          <a:xfrm>
            <a:off x="1580035" y="1628568"/>
            <a:ext cx="398484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Aft>
                <a:spcPts val="300"/>
              </a:spcAft>
              <a:buFont typeface="+mj-lt"/>
              <a:buAutoNum type="arabicPeriod"/>
            </a:pPr>
            <a:r>
              <a:rPr lang="en-ID" sz="11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BELUM </a:t>
            </a:r>
            <a:r>
              <a:rPr lang="en-ID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 FORMAT BAKU DALAM PENGELOLAAN ARSIP</a:t>
            </a:r>
          </a:p>
          <a:p>
            <a:pPr marL="179388" indent="-179388" algn="just">
              <a:spcAft>
                <a:spcPts val="300"/>
              </a:spcAft>
              <a:buFont typeface="+mj-lt"/>
              <a:buAutoNum type="arabicPeriod"/>
            </a:pPr>
            <a:r>
              <a:rPr lang="en-ID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PENYIMPANAN ARSIP MASIH METODE KONVENSIONAL </a:t>
            </a:r>
          </a:p>
          <a:p>
            <a:pPr marL="179388" indent="-179388" algn="just">
              <a:spcAft>
                <a:spcPts val="600"/>
              </a:spcAft>
              <a:buFont typeface="+mj-lt"/>
              <a:buAutoNum type="arabicPeriod"/>
            </a:pPr>
            <a:r>
              <a:rPr lang="en-ID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PENGELOLAAN ARSIP SURAT MASIH  BELUM EFEKTIF  UNTUK MENDUKUNG PROG PEMERINTAH “PAPPERLESS”</a:t>
            </a:r>
            <a:endParaRPr lang="en-ID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="" xmlns:a16="http://schemas.microsoft.com/office/drawing/2014/main" id="{5A5B7779-6751-49F5-B0EB-3C102F879E9A}"/>
              </a:ext>
            </a:extLst>
          </p:cNvPr>
          <p:cNvSpPr/>
          <p:nvPr/>
        </p:nvSpPr>
        <p:spPr>
          <a:xfrm rot="5400000">
            <a:off x="3120526" y="2292841"/>
            <a:ext cx="253095" cy="127574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01B4F830-FE27-4EA0-9B92-696442873250}"/>
              </a:ext>
            </a:extLst>
          </p:cNvPr>
          <p:cNvGrpSpPr/>
          <p:nvPr/>
        </p:nvGrpSpPr>
        <p:grpSpPr>
          <a:xfrm>
            <a:off x="745588" y="5323610"/>
            <a:ext cx="3782938" cy="1279607"/>
            <a:chOff x="619" y="1254011"/>
            <a:chExt cx="2666708" cy="320005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B3A28F61-0898-42AB-B421-C9D294B18C30}"/>
                </a:ext>
              </a:extLst>
            </p:cNvPr>
            <p:cNvSpPr/>
            <p:nvPr/>
          </p:nvSpPr>
          <p:spPr>
            <a:xfrm>
              <a:off x="619" y="1254011"/>
              <a:ext cx="2666708" cy="3200050"/>
            </a:xfrm>
            <a:prstGeom prst="roundRect">
              <a:avLst>
                <a:gd name="adj" fmla="val 5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: Rounded Corners 4">
              <a:extLst>
                <a:ext uri="{FF2B5EF4-FFF2-40B4-BE49-F238E27FC236}">
                  <a16:creationId xmlns="" xmlns:a16="http://schemas.microsoft.com/office/drawing/2014/main" id="{D06BA602-7CB2-45FB-9951-251CC23DB1BC}"/>
                </a:ext>
              </a:extLst>
            </p:cNvPr>
            <p:cNvSpPr txBox="1"/>
            <p:nvPr/>
          </p:nvSpPr>
          <p:spPr>
            <a:xfrm rot="16200000">
              <a:off x="-1044730" y="2299361"/>
              <a:ext cx="2624041" cy="5333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0" lvl="0" indent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3000" kern="12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DB1FC60-DF13-4547-BB71-88EB5BF3B661}"/>
              </a:ext>
            </a:extLst>
          </p:cNvPr>
          <p:cNvSpPr txBox="1"/>
          <p:nvPr/>
        </p:nvSpPr>
        <p:spPr>
          <a:xfrm>
            <a:off x="863263" y="5307441"/>
            <a:ext cx="29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>
                <a:latin typeface="Agency FB" panose="020B0503020202020204" pitchFamily="34" charset="0"/>
              </a:rPr>
              <a:t>AKIBAT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="" xmlns:a16="http://schemas.microsoft.com/office/drawing/2014/main" id="{31A3323C-7C4C-4ABA-B1CC-41392D1A5ED4}"/>
              </a:ext>
            </a:extLst>
          </p:cNvPr>
          <p:cNvSpPr/>
          <p:nvPr/>
        </p:nvSpPr>
        <p:spPr>
          <a:xfrm rot="16200000" flipV="1">
            <a:off x="3112682" y="4497579"/>
            <a:ext cx="253095" cy="127574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67A7641-CA83-430C-83D3-C1F1C02B8E29}"/>
              </a:ext>
            </a:extLst>
          </p:cNvPr>
          <p:cNvSpPr/>
          <p:nvPr/>
        </p:nvSpPr>
        <p:spPr>
          <a:xfrm>
            <a:off x="5081343" y="3086102"/>
            <a:ext cx="1890957" cy="159042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5B02CC0-9451-4171-8A73-DE8DE015269C}"/>
              </a:ext>
            </a:extLst>
          </p:cNvPr>
          <p:cNvSpPr txBox="1"/>
          <p:nvPr/>
        </p:nvSpPr>
        <p:spPr>
          <a:xfrm>
            <a:off x="4833693" y="3225365"/>
            <a:ext cx="240559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INOVASI: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APLIKASI </a:t>
            </a:r>
          </a:p>
          <a:p>
            <a:pPr algn="ctr"/>
            <a:r>
              <a:rPr lang="en-US" b="1" dirty="0"/>
              <a:t>“</a:t>
            </a:r>
            <a:r>
              <a:rPr lang="id-ID" b="1" dirty="0" smtClean="0"/>
              <a:t>SI</a:t>
            </a:r>
            <a:r>
              <a:rPr lang="en-US" b="1" dirty="0" smtClean="0"/>
              <a:t>MAS UDIN”</a:t>
            </a:r>
            <a:endParaRPr lang="en-US" b="1" dirty="0"/>
          </a:p>
          <a:p>
            <a:pPr algn="ctr"/>
            <a:endParaRPr lang="en-ID" b="1" dirty="0"/>
          </a:p>
        </p:txBody>
      </p:sp>
      <p:sp>
        <p:nvSpPr>
          <p:cNvPr id="51" name="Arrow: Right 50">
            <a:extLst>
              <a:ext uri="{FF2B5EF4-FFF2-40B4-BE49-F238E27FC236}">
                <a16:creationId xmlns="" xmlns:a16="http://schemas.microsoft.com/office/drawing/2014/main" id="{E966967A-9064-402B-8FC1-8F32124B9B10}"/>
              </a:ext>
            </a:extLst>
          </p:cNvPr>
          <p:cNvSpPr/>
          <p:nvPr/>
        </p:nvSpPr>
        <p:spPr>
          <a:xfrm>
            <a:off x="7029450" y="3502574"/>
            <a:ext cx="376778" cy="958674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C8A97334-49EC-47B6-A3E8-944EEE9AA143}"/>
              </a:ext>
            </a:extLst>
          </p:cNvPr>
          <p:cNvSpPr/>
          <p:nvPr/>
        </p:nvSpPr>
        <p:spPr>
          <a:xfrm>
            <a:off x="7417878" y="3086272"/>
            <a:ext cx="2355563" cy="1922631"/>
          </a:xfrm>
          <a:prstGeom prst="ellipse">
            <a:avLst/>
          </a:prstGeom>
          <a:solidFill>
            <a:srgbClr val="00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EEABDA0-9C04-4868-841A-738DD5036CEA}"/>
              </a:ext>
            </a:extLst>
          </p:cNvPr>
          <p:cNvSpPr txBox="1"/>
          <p:nvPr/>
        </p:nvSpPr>
        <p:spPr>
          <a:xfrm>
            <a:off x="7497930" y="3307352"/>
            <a:ext cx="226960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PELAPORAN </a:t>
            </a:r>
            <a:r>
              <a:rPr lang="en-US" b="1" dirty="0" smtClean="0"/>
              <a:t> SURAT YG </a:t>
            </a:r>
            <a:r>
              <a:rPr lang="en-US" b="1" dirty="0"/>
              <a:t>DIHARAPKAN: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“CEPAT, MUDAH, &amp; TEPAT”</a:t>
            </a:r>
          </a:p>
          <a:p>
            <a:pPr algn="ctr"/>
            <a:endParaRPr lang="en-ID" b="1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82ABDC9-8F9A-42FD-BC83-3FF31129CE6E}"/>
              </a:ext>
            </a:extLst>
          </p:cNvPr>
          <p:cNvSpPr/>
          <p:nvPr/>
        </p:nvSpPr>
        <p:spPr>
          <a:xfrm>
            <a:off x="746937" y="5633413"/>
            <a:ext cx="352922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300"/>
              </a:spcAft>
              <a:buFont typeface="+mj-lt"/>
              <a:buAutoNum type="arabicPeriod"/>
            </a:pPr>
            <a:r>
              <a:rPr lang="en-ID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PENYAJIAN </a:t>
            </a:r>
            <a:r>
              <a:rPr lang="en-ID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ID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SURAT LAMBAT</a:t>
            </a:r>
            <a:endParaRPr lang="en-ID" sz="13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 algn="just">
              <a:spcAft>
                <a:spcPts val="300"/>
              </a:spcAft>
              <a:buFont typeface="+mj-lt"/>
              <a:buAutoNum type="arabicPeriod"/>
            </a:pPr>
            <a:r>
              <a:rPr lang="en-ID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PERBEDAAN DATA  </a:t>
            </a:r>
            <a:r>
              <a:rPr lang="en-ID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endParaRPr lang="en-ID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9A677DE-F7B3-4520-B98D-A79CCF4EB338}"/>
              </a:ext>
            </a:extLst>
          </p:cNvPr>
          <p:cNvGrpSpPr/>
          <p:nvPr/>
        </p:nvGrpSpPr>
        <p:grpSpPr>
          <a:xfrm>
            <a:off x="4892995" y="5326822"/>
            <a:ext cx="4880446" cy="1401638"/>
            <a:chOff x="619" y="1254011"/>
            <a:chExt cx="2666708" cy="320005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3B9AF0B1-FA54-4DFC-80D8-1BFF9BED9202}"/>
                </a:ext>
              </a:extLst>
            </p:cNvPr>
            <p:cNvSpPr/>
            <p:nvPr/>
          </p:nvSpPr>
          <p:spPr>
            <a:xfrm>
              <a:off x="619" y="1254011"/>
              <a:ext cx="2666708" cy="3200050"/>
            </a:xfrm>
            <a:prstGeom prst="roundRect">
              <a:avLst>
                <a:gd name="adj" fmla="val 5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="" xmlns:a16="http://schemas.microsoft.com/office/drawing/2014/main" id="{631A0F4B-CC5B-412A-98E9-D448792D3FD6}"/>
                </a:ext>
              </a:extLst>
            </p:cNvPr>
            <p:cNvSpPr txBox="1"/>
            <p:nvPr/>
          </p:nvSpPr>
          <p:spPr>
            <a:xfrm rot="16200000">
              <a:off x="-1044730" y="2299361"/>
              <a:ext cx="2624041" cy="533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0" lvl="0" indent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3000" kern="120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20E970B-C3D7-47CD-9581-AB9D1C3BACC7}"/>
              </a:ext>
            </a:extLst>
          </p:cNvPr>
          <p:cNvSpPr txBox="1"/>
          <p:nvPr/>
        </p:nvSpPr>
        <p:spPr>
          <a:xfrm>
            <a:off x="4953000" y="5307441"/>
            <a:ext cx="282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>
                <a:latin typeface="Agency FB" panose="020B0503020202020204" pitchFamily="34" charset="0"/>
              </a:rPr>
              <a:t>TUJUAN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A8949A23-1536-4095-8E17-F1D97E3D4194}"/>
              </a:ext>
            </a:extLst>
          </p:cNvPr>
          <p:cNvSpPr/>
          <p:nvPr/>
        </p:nvSpPr>
        <p:spPr>
          <a:xfrm>
            <a:off x="4892997" y="5618719"/>
            <a:ext cx="4560492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Aft>
                <a:spcPts val="300"/>
              </a:spcAft>
              <a:buFont typeface="+mj-lt"/>
              <a:buAutoNum type="arabicPeriod"/>
            </a:pPr>
            <a:r>
              <a:rPr lang="en-ID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TERCAPAINYA MANAJEMEN SURAT BERBASIS DIGITAL DAN DAPAT DIIMPLEMENTASIIKAN DG BAIK</a:t>
            </a:r>
            <a:endParaRPr lang="en-ID" sz="13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179388" algn="just">
              <a:spcAft>
                <a:spcPts val="300"/>
              </a:spcAft>
              <a:buFont typeface="+mj-lt"/>
              <a:buAutoNum type="arabicPeriod"/>
            </a:pPr>
            <a:r>
              <a:rPr lang="en-US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MEMPERKECIL RESIKO KEHILANGAN DANKERUSAKAN DALAM PROSES PENGARSIPAN</a:t>
            </a:r>
            <a:endParaRPr lang="en-ID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="" xmlns:a16="http://schemas.microsoft.com/office/drawing/2014/main" id="{1FB89998-BDD1-4295-9706-91E1E3EF71AD}"/>
              </a:ext>
            </a:extLst>
          </p:cNvPr>
          <p:cNvSpPr/>
          <p:nvPr/>
        </p:nvSpPr>
        <p:spPr>
          <a:xfrm rot="5400000">
            <a:off x="5947481" y="4405323"/>
            <a:ext cx="408979" cy="127574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Arrow: Right 60">
            <a:extLst>
              <a:ext uri="{FF2B5EF4-FFF2-40B4-BE49-F238E27FC236}">
                <a16:creationId xmlns="" xmlns:a16="http://schemas.microsoft.com/office/drawing/2014/main" id="{CB5AA984-31F6-467F-8C9A-9605448C85E4}"/>
              </a:ext>
            </a:extLst>
          </p:cNvPr>
          <p:cNvSpPr/>
          <p:nvPr/>
        </p:nvSpPr>
        <p:spPr>
          <a:xfrm rot="5400000">
            <a:off x="8506187" y="2277799"/>
            <a:ext cx="253095" cy="127574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3" name="Group 72"/>
          <p:cNvGrpSpPr/>
          <p:nvPr/>
        </p:nvGrpSpPr>
        <p:grpSpPr>
          <a:xfrm>
            <a:off x="16637" y="3162300"/>
            <a:ext cx="2116963" cy="1847850"/>
            <a:chOff x="-3500312" y="3295650"/>
            <a:chExt cx="2300162" cy="1466850"/>
          </a:xfrm>
        </p:grpSpPr>
        <p:sp>
          <p:nvSpPr>
            <p:cNvPr id="72" name="Right Arrow 71"/>
            <p:cNvSpPr/>
            <p:nvPr/>
          </p:nvSpPr>
          <p:spPr>
            <a:xfrm>
              <a:off x="-3352800" y="3295650"/>
              <a:ext cx="2152650" cy="1466850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3500312" y="3781968"/>
              <a:ext cx="2046875" cy="464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d-ID" sz="32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TUPOKSI</a:t>
              </a:r>
              <a:endPara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66" name="Picture 2" descr="C:\Users\User\Downloads\LOGO RUMKI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" y="7567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4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umb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6128"/>
            <a:ext cx="9906000" cy="55218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D1F7C-5C56-49A7-B1B2-91305A87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2610151" y="101601"/>
            <a:ext cx="723295" cy="493486"/>
          </a:xfrm>
        </p:spPr>
        <p:txBody>
          <a:bodyPr>
            <a:normAutofit/>
          </a:bodyPr>
          <a:lstStyle/>
          <a:p>
            <a:r>
              <a:rPr lang="en-ID" sz="1000" dirty="0"/>
              <a:t>TUJUAN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2406670-1576-4A8B-93E9-632CAF05C83C}"/>
              </a:ext>
            </a:extLst>
          </p:cNvPr>
          <p:cNvGrpSpPr/>
          <p:nvPr/>
        </p:nvGrpSpPr>
        <p:grpSpPr>
          <a:xfrm>
            <a:off x="458447" y="1468582"/>
            <a:ext cx="2888934" cy="3963228"/>
            <a:chOff x="619" y="1254011"/>
            <a:chExt cx="2666708" cy="320005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9EEE71AA-A949-43B7-AA87-7488A9AAF9E1}"/>
                </a:ext>
              </a:extLst>
            </p:cNvPr>
            <p:cNvSpPr/>
            <p:nvPr/>
          </p:nvSpPr>
          <p:spPr>
            <a:xfrm>
              <a:off x="619" y="1254011"/>
              <a:ext cx="2666708" cy="3200050"/>
            </a:xfrm>
            <a:prstGeom prst="roundRect">
              <a:avLst>
                <a:gd name="adj" fmla="val 5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="" xmlns:a16="http://schemas.microsoft.com/office/drawing/2014/main" id="{0F177122-BDA0-4D66-AC10-82798D341FEA}"/>
                </a:ext>
              </a:extLst>
            </p:cNvPr>
            <p:cNvSpPr txBox="1"/>
            <p:nvPr/>
          </p:nvSpPr>
          <p:spPr>
            <a:xfrm rot="16200000">
              <a:off x="-1044730" y="2299361"/>
              <a:ext cx="2624041" cy="533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0" lvl="0" indent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30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59A647D-4F17-4234-9969-BE7A53BA8696}"/>
              </a:ext>
            </a:extLst>
          </p:cNvPr>
          <p:cNvGrpSpPr/>
          <p:nvPr/>
        </p:nvGrpSpPr>
        <p:grpSpPr>
          <a:xfrm>
            <a:off x="3448495" y="1468582"/>
            <a:ext cx="2888934" cy="3963228"/>
            <a:chOff x="2760663" y="1254011"/>
            <a:chExt cx="2666708" cy="320005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034CEF2D-1512-40EC-B453-C2533026A7D7}"/>
                </a:ext>
              </a:extLst>
            </p:cNvPr>
            <p:cNvSpPr/>
            <p:nvPr/>
          </p:nvSpPr>
          <p:spPr>
            <a:xfrm>
              <a:off x="2760663" y="1254011"/>
              <a:ext cx="2666708" cy="3200050"/>
            </a:xfrm>
            <a:prstGeom prst="roundRect">
              <a:avLst>
                <a:gd name="adj" fmla="val 5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2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6">
              <a:extLst>
                <a:ext uri="{FF2B5EF4-FFF2-40B4-BE49-F238E27FC236}">
                  <a16:creationId xmlns="" xmlns:a16="http://schemas.microsoft.com/office/drawing/2014/main" id="{15F25F67-AFA3-45ED-A81B-BD2655C186C8}"/>
                </a:ext>
              </a:extLst>
            </p:cNvPr>
            <p:cNvSpPr txBox="1"/>
            <p:nvPr/>
          </p:nvSpPr>
          <p:spPr>
            <a:xfrm rot="16200000">
              <a:off x="1715313" y="2299361"/>
              <a:ext cx="2624041" cy="533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0" lvl="0" indent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3000" kern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D01BAFD-3375-461C-89EE-4F50AB3E74C0}"/>
              </a:ext>
            </a:extLst>
          </p:cNvPr>
          <p:cNvGrpSpPr/>
          <p:nvPr/>
        </p:nvGrpSpPr>
        <p:grpSpPr>
          <a:xfrm>
            <a:off x="6438542" y="1468582"/>
            <a:ext cx="2888934" cy="3963228"/>
            <a:chOff x="5520707" y="1254011"/>
            <a:chExt cx="2666708" cy="320005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21CC6252-FFA0-4ABD-A07E-285E0EED0798}"/>
                </a:ext>
              </a:extLst>
            </p:cNvPr>
            <p:cNvSpPr/>
            <p:nvPr/>
          </p:nvSpPr>
          <p:spPr>
            <a:xfrm>
              <a:off x="5520707" y="1254011"/>
              <a:ext cx="2666708" cy="3200050"/>
            </a:xfrm>
            <a:prstGeom prst="roundRect">
              <a:avLst>
                <a:gd name="adj" fmla="val 5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9">
              <a:extLst>
                <a:ext uri="{FF2B5EF4-FFF2-40B4-BE49-F238E27FC236}">
                  <a16:creationId xmlns="" xmlns:a16="http://schemas.microsoft.com/office/drawing/2014/main" id="{5E394153-45BD-4BF1-9C42-AFB094DA9E85}"/>
                </a:ext>
              </a:extLst>
            </p:cNvPr>
            <p:cNvSpPr txBox="1"/>
            <p:nvPr/>
          </p:nvSpPr>
          <p:spPr>
            <a:xfrm rot="16200000">
              <a:off x="4475357" y="2299361"/>
              <a:ext cx="2624041" cy="533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0" lvl="0" indent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3000" kern="120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42EDF6CC-115D-439C-AB60-A36799C99E20}"/>
              </a:ext>
            </a:extLst>
          </p:cNvPr>
          <p:cNvSpPr/>
          <p:nvPr/>
        </p:nvSpPr>
        <p:spPr>
          <a:xfrm>
            <a:off x="611872" y="1598170"/>
            <a:ext cx="2604379" cy="54268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9A627B41-E2E4-4C87-AAAF-6B937DB047A8}"/>
              </a:ext>
            </a:extLst>
          </p:cNvPr>
          <p:cNvSpPr/>
          <p:nvPr/>
        </p:nvSpPr>
        <p:spPr>
          <a:xfrm>
            <a:off x="3574546" y="1598170"/>
            <a:ext cx="2631753" cy="54268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3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D5E603C0-6A65-4284-8A7F-91C2B2849783}"/>
              </a:ext>
            </a:extLst>
          </p:cNvPr>
          <p:cNvSpPr/>
          <p:nvPr/>
        </p:nvSpPr>
        <p:spPr>
          <a:xfrm>
            <a:off x="6567134" y="1598170"/>
            <a:ext cx="2631753" cy="54268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3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FF2E55E-DD18-4819-A74D-FE8A19320652}"/>
              </a:ext>
            </a:extLst>
          </p:cNvPr>
          <p:cNvSpPr txBox="1"/>
          <p:nvPr/>
        </p:nvSpPr>
        <p:spPr>
          <a:xfrm>
            <a:off x="780874" y="1608271"/>
            <a:ext cx="226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>
                <a:latin typeface="Agency FB" panose="020B0503020202020204" pitchFamily="34" charset="0"/>
              </a:rPr>
              <a:t>JANGKA PENDEK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289440-30DA-4BC4-B741-7A38A170EE2F}"/>
              </a:ext>
            </a:extLst>
          </p:cNvPr>
          <p:cNvSpPr txBox="1"/>
          <p:nvPr/>
        </p:nvSpPr>
        <p:spPr>
          <a:xfrm>
            <a:off x="3643743" y="1598169"/>
            <a:ext cx="244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>
                <a:latin typeface="Agency FB" panose="020B0503020202020204" pitchFamily="34" charset="0"/>
              </a:rPr>
              <a:t>JANGKA MENENGAH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6E75E5B-077B-40A7-9A1D-46E706C95CD0}"/>
              </a:ext>
            </a:extLst>
          </p:cNvPr>
          <p:cNvSpPr txBox="1"/>
          <p:nvPr/>
        </p:nvSpPr>
        <p:spPr>
          <a:xfrm>
            <a:off x="6697977" y="1608271"/>
            <a:ext cx="244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>
                <a:latin typeface="Agency FB" panose="020B0503020202020204" pitchFamily="34" charset="0"/>
              </a:rPr>
              <a:t>JANGKA PANJANG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AE88C20-BCC9-419F-90B4-3BB2E9693175}"/>
              </a:ext>
            </a:extLst>
          </p:cNvPr>
          <p:cNvSpPr/>
          <p:nvPr/>
        </p:nvSpPr>
        <p:spPr>
          <a:xfrm>
            <a:off x="524013" y="2298004"/>
            <a:ext cx="27878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ID" sz="1600" b="1" dirty="0"/>
              <a:t>TERLAKSANANYA MANAJEMEN SURAT </a:t>
            </a:r>
            <a:r>
              <a:rPr lang="en-US" sz="1600" b="1" dirty="0" smtClean="0"/>
              <a:t>RUMKIT </a:t>
            </a:r>
            <a:r>
              <a:rPr lang="en-US" sz="1600" b="1" dirty="0"/>
              <a:t>BHAYANGKARA PALEMBANG YANG CEPAT </a:t>
            </a:r>
            <a:r>
              <a:rPr lang="en-US" sz="1600" b="1" dirty="0" smtClean="0"/>
              <a:t>DAN </a:t>
            </a:r>
            <a:r>
              <a:rPr lang="en-ID" sz="1600" b="1" dirty="0" smtClean="0"/>
              <a:t> </a:t>
            </a:r>
            <a:r>
              <a:rPr lang="en-ID" sz="1600" b="1" dirty="0"/>
              <a:t>TEPAT </a:t>
            </a:r>
            <a:r>
              <a:rPr lang="en-ID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MELALUI: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n-ID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TERBANGUNNYA APLIKASI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n-ID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TERSEDIANYA BUKU PANDUAN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n-ID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TERLAKS SOSIALISASI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endParaRPr lang="en-ID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AF6FF7-65D5-4DAB-ADF8-D6850752C654}"/>
              </a:ext>
            </a:extLst>
          </p:cNvPr>
          <p:cNvSpPr/>
          <p:nvPr/>
        </p:nvSpPr>
        <p:spPr>
          <a:xfrm>
            <a:off x="3667394" y="2344860"/>
            <a:ext cx="2446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MENGEMBANGKAN APLIKASI SIMAS UDIN UNTUK DIIMPLEMENTASIKAN SECARA ONLINE DI RUMKIT BHAYANGKARA PALEMBANG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F4117F1-7614-4D2F-80B3-A567A0341E44}"/>
              </a:ext>
            </a:extLst>
          </p:cNvPr>
          <p:cNvSpPr/>
          <p:nvPr/>
        </p:nvSpPr>
        <p:spPr>
          <a:xfrm>
            <a:off x="6519561" y="2232231"/>
            <a:ext cx="2741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TERBANGUNNYA SISTEM INFORMASI ADMINISTRASI SURAT DINAS SECARA ONLINE DAN DAPAT DIIMPLEMENTASIKAN DI SELURUH SATKER/SATWIL JAJARAN POLDA SUMSEL</a:t>
            </a:r>
            <a:r>
              <a:rPr lang="en-AU" sz="1600" b="1" dirty="0"/>
              <a:t>.</a:t>
            </a:r>
            <a:endParaRPr lang="en-ID" sz="1600" b="1" dirty="0">
              <a:solidFill>
                <a:schemeClr val="bg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817984F6-4F90-4E34-8F7B-AF230692F810}"/>
              </a:ext>
            </a:extLst>
          </p:cNvPr>
          <p:cNvSpPr txBox="1">
            <a:spLocks/>
          </p:cNvSpPr>
          <p:nvPr/>
        </p:nvSpPr>
        <p:spPr>
          <a:xfrm>
            <a:off x="138054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TUJUAN AKSI PERUBAHAN</a:t>
            </a:r>
            <a:endParaRPr lang="id-ID" sz="4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38C2ABEF-7ED0-4FB5-8666-0F3F3F8358DB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ownloads\LOGO RUMKI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2" y="163989"/>
            <a:ext cx="114299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7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acer\Documents\Business-cube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7228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96838-2427-4FB4-B40A-F39BCE3C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1508" y="572945"/>
            <a:ext cx="1150072" cy="438438"/>
          </a:xfrm>
        </p:spPr>
        <p:txBody>
          <a:bodyPr>
            <a:normAutofit/>
          </a:bodyPr>
          <a:lstStyle/>
          <a:p>
            <a:r>
              <a:rPr lang="en-ID" sz="1000" dirty="0"/>
              <a:t>MANFAAT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34169FA0-798F-40CA-A4A9-9C5874867E00}"/>
              </a:ext>
            </a:extLst>
          </p:cNvPr>
          <p:cNvSpPr/>
          <p:nvPr/>
        </p:nvSpPr>
        <p:spPr>
          <a:xfrm>
            <a:off x="227013" y="1777960"/>
            <a:ext cx="9380237" cy="1658184"/>
          </a:xfrm>
          <a:prstGeom prst="roundRect">
            <a:avLst>
              <a:gd name="adj" fmla="val 526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9E2B4DA0-CE7E-425D-8359-E7DE23838001}"/>
              </a:ext>
            </a:extLst>
          </p:cNvPr>
          <p:cNvSpPr/>
          <p:nvPr/>
        </p:nvSpPr>
        <p:spPr>
          <a:xfrm>
            <a:off x="671841" y="1523326"/>
            <a:ext cx="2103413" cy="485024"/>
          </a:xfrm>
          <a:prstGeom prst="roundRect">
            <a:avLst>
              <a:gd name="adj" fmla="val 17972"/>
            </a:avLst>
          </a:prstGeom>
          <a:solidFill>
            <a:srgbClr val="2106EA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F94B24-6EDE-4137-8B6E-0B070DAE7B0E}"/>
              </a:ext>
            </a:extLst>
          </p:cNvPr>
          <p:cNvSpPr/>
          <p:nvPr/>
        </p:nvSpPr>
        <p:spPr>
          <a:xfrm>
            <a:off x="1016921" y="1534927"/>
            <a:ext cx="246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FF00"/>
                </a:solidFill>
              </a:rPr>
              <a:t>INTERNAL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4514306-BA56-4C49-AA66-778F8918A941}"/>
              </a:ext>
            </a:extLst>
          </p:cNvPr>
          <p:cNvSpPr/>
          <p:nvPr/>
        </p:nvSpPr>
        <p:spPr>
          <a:xfrm>
            <a:off x="375229" y="2031264"/>
            <a:ext cx="924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D" b="1" dirty="0" err="1">
                <a:latin typeface="Arial Narrow" pitchFamily="34" charset="0"/>
              </a:rPr>
              <a:t>Pelayanan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administrasi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menjadi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cepat</a:t>
            </a:r>
            <a:r>
              <a:rPr lang="en-ID" b="1" dirty="0">
                <a:latin typeface="Arial Narrow" pitchFamily="34" charset="0"/>
              </a:rPr>
              <a:t>, </a:t>
            </a:r>
            <a:r>
              <a:rPr lang="en-ID" b="1" dirty="0" err="1">
                <a:latin typeface="Arial Narrow" pitchFamily="34" charset="0"/>
              </a:rPr>
              <a:t>efesien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dan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efektif</a:t>
            </a:r>
            <a:r>
              <a:rPr lang="en-ID" b="1" dirty="0">
                <a:latin typeface="Arial Narrow" pitchFamily="34" charset="0"/>
              </a:rPr>
              <a:t>;</a:t>
            </a:r>
            <a:endParaRPr lang="id-ID" b="1" dirty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b="1" dirty="0" err="1">
                <a:latin typeface="Arial Narrow" pitchFamily="34" charset="0"/>
              </a:rPr>
              <a:t>Pengelolaan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 </a:t>
            </a:r>
            <a:r>
              <a:rPr lang="en-US" b="1" dirty="0" err="1">
                <a:latin typeface="Arial Narrow" pitchFamily="34" charset="0"/>
              </a:rPr>
              <a:t>pemeliharaan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surat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dokumentasi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sbg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arsip</a:t>
            </a:r>
            <a:r>
              <a:rPr lang="en-US" b="1" dirty="0">
                <a:latin typeface="Arial Narrow" pitchFamily="34" charset="0"/>
              </a:rPr>
              <a:t>  </a:t>
            </a:r>
            <a:r>
              <a:rPr lang="en-US" b="1" dirty="0" err="1">
                <a:latin typeface="Arial Narrow" pitchFamily="34" charset="0"/>
              </a:rPr>
              <a:t>lebih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efektif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efisien</a:t>
            </a:r>
            <a:r>
              <a:rPr lang="en-ID" b="1" dirty="0">
                <a:latin typeface="Arial Narrow" pitchFamily="34" charset="0"/>
              </a:rPr>
              <a:t>;</a:t>
            </a:r>
            <a:endParaRPr lang="id-ID" b="1" dirty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D" b="1" dirty="0" err="1">
                <a:latin typeface="Arial Narrow" pitchFamily="34" charset="0"/>
              </a:rPr>
              <a:t>Meningkatnya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kesadaran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seluruh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personel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akan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pentingnya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arsip</a:t>
            </a:r>
            <a:r>
              <a:rPr lang="en-ID" b="1" dirty="0">
                <a:latin typeface="Arial Narrow" pitchFamily="34" charset="0"/>
              </a:rPr>
              <a:t> yang </a:t>
            </a:r>
            <a:r>
              <a:rPr lang="en-ID" b="1" dirty="0" err="1">
                <a:latin typeface="Arial Narrow" pitchFamily="34" charset="0"/>
              </a:rPr>
              <a:t>ada</a:t>
            </a:r>
            <a:r>
              <a:rPr lang="en-ID" b="1" dirty="0">
                <a:latin typeface="Arial Narrow" pitchFamily="34" charset="0"/>
              </a:rPr>
              <a:t> 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b="1" dirty="0" err="1">
                <a:latin typeface="Arial Narrow" pitchFamily="34" charset="0"/>
              </a:rPr>
              <a:t>Penyimpanan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arsip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administrasi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menjadi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lebih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baik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karna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berbasis</a:t>
            </a:r>
            <a:r>
              <a:rPr lang="en-ID" b="1" dirty="0">
                <a:latin typeface="Arial Narrow" pitchFamily="34" charset="0"/>
              </a:rPr>
              <a:t>  </a:t>
            </a:r>
            <a:r>
              <a:rPr lang="en-ID" b="1" dirty="0" err="1">
                <a:latin typeface="Arial Narrow" pitchFamily="34" charset="0"/>
              </a:rPr>
              <a:t>sistem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aplikasi</a:t>
            </a:r>
            <a:r>
              <a:rPr lang="en-ID" b="1" dirty="0">
                <a:latin typeface="Arial Narrow" pitchFamily="34" charset="0"/>
              </a:rPr>
              <a:t>.</a:t>
            </a:r>
            <a:endParaRPr lang="id-ID" b="1" dirty="0">
              <a:latin typeface="Arial Narrow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F66D3D53-F873-4B34-ADE1-60FB1AB8E03F}"/>
              </a:ext>
            </a:extLst>
          </p:cNvPr>
          <p:cNvSpPr txBox="1">
            <a:spLocks/>
          </p:cNvSpPr>
          <p:nvPr/>
        </p:nvSpPr>
        <p:spPr>
          <a:xfrm>
            <a:off x="138054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MANFAAT AKSI PERUBAHAN</a:t>
            </a:r>
            <a:endParaRPr lang="id-ID"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713749-7833-4F6C-B6EA-153C40C74237}"/>
              </a:ext>
            </a:extLst>
          </p:cNvPr>
          <p:cNvCxnSpPr>
            <a:cxnSpLocks/>
          </p:cNvCxnSpPr>
          <p:nvPr/>
        </p:nvCxnSpPr>
        <p:spPr>
          <a:xfrm flipV="1">
            <a:off x="1257904" y="93767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4941D677-8F56-4FCD-A6C2-47BCF9698A0B}"/>
              </a:ext>
            </a:extLst>
          </p:cNvPr>
          <p:cNvSpPr/>
          <p:nvPr/>
        </p:nvSpPr>
        <p:spPr>
          <a:xfrm>
            <a:off x="369673" y="4067503"/>
            <a:ext cx="9380237" cy="2561897"/>
          </a:xfrm>
          <a:prstGeom prst="roundRect">
            <a:avLst>
              <a:gd name="adj" fmla="val 5260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2">
            <a:extLst>
              <a:ext uri="{FF2B5EF4-FFF2-40B4-BE49-F238E27FC236}">
                <a16:creationId xmlns="" xmlns:a16="http://schemas.microsoft.com/office/drawing/2014/main" id="{F740BDF7-DC0F-47AD-9AEB-F6CB42584838}"/>
              </a:ext>
            </a:extLst>
          </p:cNvPr>
          <p:cNvSpPr/>
          <p:nvPr/>
        </p:nvSpPr>
        <p:spPr>
          <a:xfrm>
            <a:off x="772968" y="3814357"/>
            <a:ext cx="2103413" cy="485024"/>
          </a:xfrm>
          <a:prstGeom prst="roundRect">
            <a:avLst>
              <a:gd name="adj" fmla="val 17972"/>
            </a:avLst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B3BAA7F-7590-41F4-A64C-528BB2392327}"/>
              </a:ext>
            </a:extLst>
          </p:cNvPr>
          <p:cNvSpPr/>
          <p:nvPr/>
        </p:nvSpPr>
        <p:spPr>
          <a:xfrm>
            <a:off x="997542" y="3904110"/>
            <a:ext cx="264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EKSTERNAL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4F85033-3AC4-4608-95FE-F1E663302102}"/>
              </a:ext>
            </a:extLst>
          </p:cNvPr>
          <p:cNvSpPr/>
          <p:nvPr/>
        </p:nvSpPr>
        <p:spPr>
          <a:xfrm>
            <a:off x="412751" y="4467542"/>
            <a:ext cx="8999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D" b="1" dirty="0" err="1"/>
              <a:t>Terciptanya</a:t>
            </a:r>
            <a:r>
              <a:rPr lang="en-ID" b="1" dirty="0"/>
              <a:t> </a:t>
            </a:r>
            <a:r>
              <a:rPr lang="en-ID" b="1" dirty="0" err="1"/>
              <a:t>kerjasama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koordinasi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r>
              <a:rPr lang="en-ID" b="1" dirty="0"/>
              <a:t> </a:t>
            </a:r>
            <a:r>
              <a:rPr lang="en-ID" b="1" dirty="0" err="1"/>
              <a:t>antar</a:t>
            </a:r>
            <a:r>
              <a:rPr lang="en-ID" b="1" dirty="0"/>
              <a:t> </a:t>
            </a:r>
            <a:r>
              <a:rPr lang="en-ID" b="1" dirty="0" err="1"/>
              <a:t>Subbagrenmin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Stakeholder </a:t>
            </a:r>
            <a:r>
              <a:rPr lang="en-ID" b="1" dirty="0" err="1"/>
              <a:t>pada</a:t>
            </a:r>
            <a:r>
              <a:rPr lang="en-ID" b="1" dirty="0"/>
              <a:t> </a:t>
            </a:r>
            <a:r>
              <a:rPr lang="en-ID" b="1" dirty="0" err="1"/>
              <a:t>pengelolaan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pemeliharaan</a:t>
            </a:r>
            <a:r>
              <a:rPr lang="en-ID" b="1" dirty="0"/>
              <a:t>  </a:t>
            </a:r>
            <a:r>
              <a:rPr lang="en-ID" b="1" dirty="0" err="1"/>
              <a:t>arsip</a:t>
            </a:r>
            <a:r>
              <a:rPr lang="en-ID" b="1" dirty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adanya</a:t>
            </a:r>
            <a:r>
              <a:rPr lang="en-ID" b="1" dirty="0"/>
              <a:t> </a:t>
            </a:r>
            <a:r>
              <a:rPr lang="en-ID" b="1" dirty="0" err="1"/>
              <a:t>temuan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pemeriksaan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aparat</a:t>
            </a:r>
            <a:r>
              <a:rPr lang="en-ID" b="1" dirty="0"/>
              <a:t> internal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eksternal</a:t>
            </a:r>
            <a:r>
              <a:rPr lang="en-ID" b="1" dirty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D" b="1" dirty="0" err="1"/>
              <a:t>Meningkatkan</a:t>
            </a:r>
            <a:r>
              <a:rPr lang="en-ID" b="1" dirty="0"/>
              <a:t> </a:t>
            </a:r>
            <a:r>
              <a:rPr lang="en-ID" b="1" dirty="0" err="1"/>
              <a:t>kinerja</a:t>
            </a:r>
            <a:r>
              <a:rPr lang="en-ID" b="1" dirty="0"/>
              <a:t> </a:t>
            </a:r>
            <a:r>
              <a:rPr lang="en-ID" b="1" dirty="0" err="1"/>
              <a:t>pada</a:t>
            </a:r>
            <a:r>
              <a:rPr lang="en-ID" b="1" dirty="0"/>
              <a:t> </a:t>
            </a:r>
            <a:r>
              <a:rPr lang="en-ID" b="1" dirty="0" err="1"/>
              <a:t>fungsi</a:t>
            </a:r>
            <a:r>
              <a:rPr lang="en-ID" b="1" dirty="0"/>
              <a:t> </a:t>
            </a:r>
            <a:r>
              <a:rPr lang="en-ID" b="1" dirty="0" err="1"/>
              <a:t>admiistrasi</a:t>
            </a:r>
            <a:r>
              <a:rPr lang="en-ID" b="1" dirty="0"/>
              <a:t> </a:t>
            </a:r>
            <a:r>
              <a:rPr lang="en-ID" b="1" dirty="0" err="1"/>
              <a:t>sehingga</a:t>
            </a:r>
            <a:r>
              <a:rPr lang="en-ID" b="1" dirty="0"/>
              <a:t> </a:t>
            </a:r>
            <a:r>
              <a:rPr lang="en-ID" b="1" dirty="0" err="1"/>
              <a:t>tersipta</a:t>
            </a:r>
            <a:r>
              <a:rPr lang="en-ID" b="1" dirty="0"/>
              <a:t> </a:t>
            </a:r>
            <a:r>
              <a:rPr lang="en-ID" b="1" dirty="0" err="1"/>
              <a:t>profesionalitas</a:t>
            </a:r>
            <a:r>
              <a:rPr lang="en-ID" b="1" dirty="0"/>
              <a:t> yang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baik</a:t>
            </a:r>
            <a:r>
              <a:rPr lang="en-ID" b="1" dirty="0"/>
              <a:t>. </a:t>
            </a:r>
            <a:endParaRPr lang="id-ID" b="1" dirty="0"/>
          </a:p>
        </p:txBody>
      </p:sp>
      <p:pic>
        <p:nvPicPr>
          <p:cNvPr id="21" name="Picture 2" descr="C:\Users\User\Downloads\LOGO RUMKIT.jpeg">
            <a:extLst>
              <a:ext uri="{FF2B5EF4-FFF2-40B4-BE49-F238E27FC236}">
                <a16:creationId xmlns="" xmlns:a16="http://schemas.microsoft.com/office/drawing/2014/main" id="{5DD99C0A-2C63-4862-9A2B-8E15BB5E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" y="7567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6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thumb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352" y="4234759"/>
            <a:ext cx="3452648" cy="2623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E06738-8BC6-4CF1-B864-AE497C9B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61290" y="282002"/>
            <a:ext cx="1735426" cy="175201"/>
          </a:xfrm>
        </p:spPr>
        <p:txBody>
          <a:bodyPr>
            <a:normAutofit fontScale="90000"/>
          </a:bodyPr>
          <a:lstStyle/>
          <a:p>
            <a:r>
              <a:rPr lang="en-ID" sz="1000" dirty="0"/>
              <a:t>RUNAG LINGKUP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2EAD3B-C297-42BD-9478-FB2837DD73CB}"/>
              </a:ext>
            </a:extLst>
          </p:cNvPr>
          <p:cNvSpPr/>
          <p:nvPr/>
        </p:nvSpPr>
        <p:spPr>
          <a:xfrm>
            <a:off x="661025" y="1915010"/>
            <a:ext cx="870527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ID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RUANG LINGKUP DALAM PELAKSANAAN AKSI PERUBAHAN INI DIFOKUSKAN KEPADA :</a:t>
            </a:r>
          </a:p>
          <a:p>
            <a:pPr algn="ctr"/>
            <a:r>
              <a:rPr lang="en-ID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/>
              <a:t>SISTEM INFORMASI MANAJEMEN ADMINISTRASI  SURAT DINAS (SIMAS UDIN) PADA RUMKIT BHAYANGAKARA PALEMBANG  </a:t>
            </a:r>
            <a:endParaRPr lang="id-ID" sz="32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EE63C08-1ECF-4C8C-92BD-9DCB2F6784D4}"/>
              </a:ext>
            </a:extLst>
          </p:cNvPr>
          <p:cNvSpPr txBox="1">
            <a:spLocks/>
          </p:cNvSpPr>
          <p:nvPr/>
        </p:nvSpPr>
        <p:spPr>
          <a:xfrm>
            <a:off x="1380541" y="254786"/>
            <a:ext cx="826236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RUANG LINGKUP AKSI PERUBAHAN</a:t>
            </a:r>
            <a:endParaRPr lang="id-ID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CE9E5BE-69D0-4677-8F58-CAC64104597F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ownloads\LOGO RUMKIT.jpeg">
            <a:extLst>
              <a:ext uri="{FF2B5EF4-FFF2-40B4-BE49-F238E27FC236}">
                <a16:creationId xmlns="" xmlns:a16="http://schemas.microsoft.com/office/drawing/2014/main" id="{48D8DB8C-7D34-485E-B298-300448316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3" y="19355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1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umb image"/>
          <p:cNvPicPr>
            <a:picLocks noChangeAspect="1" noChangeArrowheads="1"/>
          </p:cNvPicPr>
          <p:nvPr/>
        </p:nvPicPr>
        <p:blipFill>
          <a:blip r:embed="rId2"/>
          <a:srcRect b="4965"/>
          <a:stretch>
            <a:fillRect/>
          </a:stretch>
        </p:blipFill>
        <p:spPr bwMode="auto">
          <a:xfrm>
            <a:off x="0" y="78830"/>
            <a:ext cx="8208993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70255-BDBA-4334-A0AE-2295D7F2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06135" y="475966"/>
            <a:ext cx="699799" cy="315911"/>
          </a:xfrm>
        </p:spPr>
        <p:txBody>
          <a:bodyPr>
            <a:normAutofit/>
          </a:bodyPr>
          <a:lstStyle/>
          <a:p>
            <a:r>
              <a:rPr lang="en-ID" sz="1000" dirty="0"/>
              <a:t>OUTPUT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37C40A9-8567-406D-8BA5-CFCFF163A63C}"/>
              </a:ext>
            </a:extLst>
          </p:cNvPr>
          <p:cNvGrpSpPr/>
          <p:nvPr/>
        </p:nvGrpSpPr>
        <p:grpSpPr>
          <a:xfrm>
            <a:off x="210478" y="2349174"/>
            <a:ext cx="9493190" cy="2880101"/>
            <a:chOff x="194287" y="2349172"/>
            <a:chExt cx="8762945" cy="288010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4C91BD67-2468-44CF-BE1E-FD68A3BF8318}"/>
                </a:ext>
              </a:extLst>
            </p:cNvPr>
            <p:cNvGrpSpPr/>
            <p:nvPr/>
          </p:nvGrpSpPr>
          <p:grpSpPr>
            <a:xfrm>
              <a:off x="6254377" y="2441951"/>
              <a:ext cx="2695336" cy="2695049"/>
              <a:chOff x="6714241" y="2472253"/>
              <a:chExt cx="2695336" cy="2695049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3687148F-D4C8-478A-8567-80015BA99FD0}"/>
                  </a:ext>
                </a:extLst>
              </p:cNvPr>
              <p:cNvSpPr/>
              <p:nvPr/>
            </p:nvSpPr>
            <p:spPr>
              <a:xfrm>
                <a:off x="6714241" y="2472253"/>
                <a:ext cx="2695336" cy="2695049"/>
              </a:xfrm>
              <a:prstGeom prst="ellipse">
                <a:avLst/>
              </a:prstGeom>
              <a:ln w="76200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Oval 4">
                <a:extLst>
                  <a:ext uri="{FF2B5EF4-FFF2-40B4-BE49-F238E27FC236}">
                    <a16:creationId xmlns="" xmlns:a16="http://schemas.microsoft.com/office/drawing/2014/main" id="{7BE4E245-9786-46CF-9F3A-1EB26276373B}"/>
                  </a:ext>
                </a:extLst>
              </p:cNvPr>
              <p:cNvSpPr txBox="1"/>
              <p:nvPr/>
            </p:nvSpPr>
            <p:spPr>
              <a:xfrm>
                <a:off x="7099558" y="2857333"/>
                <a:ext cx="1924703" cy="1924890"/>
              </a:xfrm>
              <a:prstGeom prst="rect">
                <a:avLst/>
              </a:prstGeom>
              <a:ln w="76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7470" tIns="77470" rIns="77470" bIns="77470" numCol="1" spcCol="1270" anchor="ctr" anchorCtr="0">
                <a:noAutofit/>
              </a:bodyPr>
              <a:lstStyle/>
              <a:p>
                <a:pPr marL="0" lvl="0" indent="0" algn="ctr" defTabSz="2711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D" sz="6100" kern="1200"/>
              </a:p>
            </p:txBody>
          </p:sp>
        </p:grpSp>
        <p:sp>
          <p:nvSpPr>
            <p:cNvPr id="10" name="Teardrop 9">
              <a:extLst>
                <a:ext uri="{FF2B5EF4-FFF2-40B4-BE49-F238E27FC236}">
                  <a16:creationId xmlns="" xmlns:a16="http://schemas.microsoft.com/office/drawing/2014/main" id="{A76A7F92-AD8C-4448-B7E7-4E64AE2CF05A}"/>
                </a:ext>
              </a:extLst>
            </p:cNvPr>
            <p:cNvSpPr/>
            <p:nvPr/>
          </p:nvSpPr>
          <p:spPr>
            <a:xfrm rot="2700000">
              <a:off x="3178141" y="2349172"/>
              <a:ext cx="2880101" cy="2880101"/>
            </a:xfrm>
            <a:prstGeom prst="teardrop">
              <a:avLst>
                <a:gd name="adj" fmla="val 1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14F1383-41E9-4C5F-AA34-011234E1E493}"/>
                </a:ext>
              </a:extLst>
            </p:cNvPr>
            <p:cNvGrpSpPr/>
            <p:nvPr/>
          </p:nvGrpSpPr>
          <p:grpSpPr>
            <a:xfrm>
              <a:off x="3270523" y="2441951"/>
              <a:ext cx="2695336" cy="2695049"/>
              <a:chOff x="3730387" y="2472253"/>
              <a:chExt cx="2695336" cy="2695049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A881DC8C-D82A-40A0-81EF-B1604BC7A2AF}"/>
                  </a:ext>
                </a:extLst>
              </p:cNvPr>
              <p:cNvSpPr/>
              <p:nvPr/>
            </p:nvSpPr>
            <p:spPr>
              <a:xfrm>
                <a:off x="3730387" y="2472253"/>
                <a:ext cx="2695336" cy="2695049"/>
              </a:xfrm>
              <a:prstGeom prst="ellipse">
                <a:avLst/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Oval 7">
                <a:extLst>
                  <a:ext uri="{FF2B5EF4-FFF2-40B4-BE49-F238E27FC236}">
                    <a16:creationId xmlns="" xmlns:a16="http://schemas.microsoft.com/office/drawing/2014/main" id="{7203DB43-22B2-47EE-9D5D-137DFD89228B}"/>
                  </a:ext>
                </a:extLst>
              </p:cNvPr>
              <p:cNvSpPr txBox="1"/>
              <p:nvPr/>
            </p:nvSpPr>
            <p:spPr>
              <a:xfrm>
                <a:off x="4115704" y="2857333"/>
                <a:ext cx="1924703" cy="1924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7470" tIns="77470" rIns="77470" bIns="77470" numCol="1" spcCol="1270" anchor="ctr" anchorCtr="0">
                <a:noAutofit/>
              </a:bodyPr>
              <a:lstStyle/>
              <a:p>
                <a:pPr marL="0" lvl="0" indent="0" algn="ctr" defTabSz="2711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D" sz="6100" kern="1200"/>
              </a:p>
            </p:txBody>
          </p:sp>
        </p:grpSp>
        <p:sp>
          <p:nvSpPr>
            <p:cNvPr id="12" name="Teardrop 11">
              <a:extLst>
                <a:ext uri="{FF2B5EF4-FFF2-40B4-BE49-F238E27FC236}">
                  <a16:creationId xmlns="" xmlns:a16="http://schemas.microsoft.com/office/drawing/2014/main" id="{3B4813D9-764F-4B43-B47D-1FD43E7C4ACD}"/>
                </a:ext>
              </a:extLst>
            </p:cNvPr>
            <p:cNvSpPr/>
            <p:nvPr/>
          </p:nvSpPr>
          <p:spPr>
            <a:xfrm rot="2700000">
              <a:off x="194287" y="2349172"/>
              <a:ext cx="2880101" cy="2880101"/>
            </a:xfrm>
            <a:prstGeom prst="teardrop">
              <a:avLst>
                <a:gd name="adj" fmla="val 1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58EEFBC3-9D04-4F68-A307-2FC10696D6E0}"/>
                </a:ext>
              </a:extLst>
            </p:cNvPr>
            <p:cNvGrpSpPr/>
            <p:nvPr/>
          </p:nvGrpSpPr>
          <p:grpSpPr>
            <a:xfrm>
              <a:off x="286669" y="2441951"/>
              <a:ext cx="2695336" cy="2695049"/>
              <a:chOff x="746533" y="2472253"/>
              <a:chExt cx="2695336" cy="2695049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B21D86E3-087C-40F9-96E2-1B82E3338CD9}"/>
                  </a:ext>
                </a:extLst>
              </p:cNvPr>
              <p:cNvSpPr/>
              <p:nvPr/>
            </p:nvSpPr>
            <p:spPr>
              <a:xfrm>
                <a:off x="746533" y="2472253"/>
                <a:ext cx="2695336" cy="2695049"/>
              </a:xfrm>
              <a:prstGeom prst="ellipse">
                <a:avLst/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Oval 10">
                <a:extLst>
                  <a:ext uri="{FF2B5EF4-FFF2-40B4-BE49-F238E27FC236}">
                    <a16:creationId xmlns="" xmlns:a16="http://schemas.microsoft.com/office/drawing/2014/main" id="{FB1E36D7-E2D6-4CEC-8584-AE96A9F874F1}"/>
                  </a:ext>
                </a:extLst>
              </p:cNvPr>
              <p:cNvSpPr txBox="1"/>
              <p:nvPr/>
            </p:nvSpPr>
            <p:spPr>
              <a:xfrm>
                <a:off x="1131850" y="2857333"/>
                <a:ext cx="1924703" cy="1924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7470" tIns="77470" rIns="77470" bIns="77470" numCol="1" spcCol="1270" anchor="ctr" anchorCtr="0">
                <a:noAutofit/>
              </a:bodyPr>
              <a:lstStyle/>
              <a:p>
                <a:pPr marL="0" lvl="0" indent="0" algn="ctr" defTabSz="2711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D" sz="6100" kern="1200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179D96A-E915-43CC-8B23-7680F5867A75}"/>
                </a:ext>
              </a:extLst>
            </p:cNvPr>
            <p:cNvSpPr/>
            <p:nvPr/>
          </p:nvSpPr>
          <p:spPr>
            <a:xfrm>
              <a:off x="279152" y="3235224"/>
              <a:ext cx="269533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TERBANGUNNYA APLIKASI </a:t>
              </a:r>
            </a:p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“</a:t>
              </a:r>
              <a:r>
                <a:rPr lang="id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SI</a:t>
              </a:r>
              <a:r>
                <a: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MAS UDIN</a:t>
              </a:r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”</a:t>
              </a:r>
              <a:endParaRPr lang="en-ID" sz="22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732D944-6506-47DE-8F90-10AC2B90B8F8}"/>
                </a:ext>
              </a:extLst>
            </p:cNvPr>
            <p:cNvSpPr/>
            <p:nvPr/>
          </p:nvSpPr>
          <p:spPr>
            <a:xfrm>
              <a:off x="3270524" y="2966817"/>
              <a:ext cx="2695335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TERSUSUNNYA BUKU </a:t>
              </a:r>
            </a:p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PANDUAN</a:t>
              </a:r>
            </a:p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APLIKASI </a:t>
              </a:r>
            </a:p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“</a:t>
              </a:r>
              <a:r>
                <a:rPr lang="id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SI</a:t>
              </a:r>
              <a:r>
                <a: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MAS UDIN</a:t>
              </a:r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”</a:t>
              </a:r>
              <a:endParaRPr lang="en-ID" sz="22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677B44F-77A4-4128-AA66-A2964806AA57}"/>
                </a:ext>
              </a:extLst>
            </p:cNvPr>
            <p:cNvSpPr/>
            <p:nvPr/>
          </p:nvSpPr>
          <p:spPr>
            <a:xfrm>
              <a:off x="6261897" y="3062927"/>
              <a:ext cx="269533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TERLAKS </a:t>
              </a:r>
            </a:p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SOSIALISASI</a:t>
              </a:r>
            </a:p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APLIKASI </a:t>
              </a:r>
            </a:p>
            <a:p>
              <a:pPr algn="ctr"/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“</a:t>
              </a:r>
              <a:r>
                <a:rPr lang="id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SI</a:t>
              </a:r>
              <a:r>
                <a: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MAS UDIN</a:t>
              </a:r>
              <a:r>
                <a:rPr lang="en-ID" sz="2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”</a:t>
              </a:r>
              <a:endParaRPr lang="en-ID" sz="2200" b="1" dirty="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A0DA704F-40C4-4E9C-85E1-B3B791D8541D}"/>
              </a:ext>
            </a:extLst>
          </p:cNvPr>
          <p:cNvSpPr txBox="1">
            <a:spLocks/>
          </p:cNvSpPr>
          <p:nvPr/>
        </p:nvSpPr>
        <p:spPr>
          <a:xfrm>
            <a:off x="1380541" y="254786"/>
            <a:ext cx="826236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OUTPUT KUNCI AKSI PERUBAHAN</a:t>
            </a:r>
            <a:endParaRPr lang="id-ID" sz="4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727CB3AE-85D7-41B0-919F-503797FA8858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User\Downloads\LOGO RUMKI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2" y="163989"/>
            <a:ext cx="114299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45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78424-B80C-432C-8FCF-07CC23ED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0869" y="614510"/>
            <a:ext cx="1045008" cy="466147"/>
          </a:xfrm>
        </p:spPr>
        <p:txBody>
          <a:bodyPr>
            <a:normAutofit/>
          </a:bodyPr>
          <a:lstStyle/>
          <a:p>
            <a:r>
              <a:rPr lang="en-ID" sz="1000" dirty="0"/>
              <a:t>MILESTONES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C53F7D5-65CE-4A23-B828-CCE6DD0E2E54}"/>
              </a:ext>
            </a:extLst>
          </p:cNvPr>
          <p:cNvSpPr txBox="1">
            <a:spLocks/>
          </p:cNvSpPr>
          <p:nvPr/>
        </p:nvSpPr>
        <p:spPr>
          <a:xfrm>
            <a:off x="138054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PENTAHAPAN </a:t>
            </a:r>
            <a:r>
              <a:rPr lang="id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AKSI</a:t>
            </a:r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PERUBAHAN</a:t>
            </a:r>
            <a:endParaRPr lang="id-ID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A5C61B8-7E9F-44D1-9C30-0B6940DF8F28}"/>
              </a:ext>
            </a:extLst>
          </p:cNvPr>
          <p:cNvCxnSpPr>
            <a:cxnSpLocks/>
          </p:cNvCxnSpPr>
          <p:nvPr/>
        </p:nvCxnSpPr>
        <p:spPr>
          <a:xfrm flipV="1">
            <a:off x="1257904" y="103292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E59ED8-32BE-4777-B2BF-0E3F6857E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00304"/>
              </p:ext>
            </p:extLst>
          </p:nvPr>
        </p:nvGraphicFramePr>
        <p:xfrm>
          <a:off x="168755" y="1330328"/>
          <a:ext cx="9545265" cy="4881595"/>
        </p:xfrm>
        <a:graphic>
          <a:graphicData uri="http://schemas.openxmlformats.org/drawingml/2006/table">
            <a:tbl>
              <a:tblPr/>
              <a:tblGrid>
                <a:gridCol w="310540">
                  <a:extLst>
                    <a:ext uri="{9D8B030D-6E8A-4147-A177-3AD203B41FA5}">
                      <a16:colId xmlns="" xmlns:a16="http://schemas.microsoft.com/office/drawing/2014/main" val="44495280"/>
                    </a:ext>
                  </a:extLst>
                </a:gridCol>
                <a:gridCol w="4454213">
                  <a:extLst>
                    <a:ext uri="{9D8B030D-6E8A-4147-A177-3AD203B41FA5}">
                      <a16:colId xmlns="" xmlns:a16="http://schemas.microsoft.com/office/drawing/2014/main" val="1888751774"/>
                    </a:ext>
                  </a:extLst>
                </a:gridCol>
                <a:gridCol w="1190846">
                  <a:extLst>
                    <a:ext uri="{9D8B030D-6E8A-4147-A177-3AD203B41FA5}">
                      <a16:colId xmlns="" xmlns:a16="http://schemas.microsoft.com/office/drawing/2014/main" val="3344934602"/>
                    </a:ext>
                  </a:extLst>
                </a:gridCol>
                <a:gridCol w="191387">
                  <a:extLst>
                    <a:ext uri="{9D8B030D-6E8A-4147-A177-3AD203B41FA5}">
                      <a16:colId xmlns="" xmlns:a16="http://schemas.microsoft.com/office/drawing/2014/main" val="2165910478"/>
                    </a:ext>
                  </a:extLst>
                </a:gridCol>
                <a:gridCol w="159488">
                  <a:extLst>
                    <a:ext uri="{9D8B030D-6E8A-4147-A177-3AD203B41FA5}">
                      <a16:colId xmlns="" xmlns:a16="http://schemas.microsoft.com/office/drawing/2014/main" val="1191943251"/>
                    </a:ext>
                  </a:extLst>
                </a:gridCol>
                <a:gridCol w="191386">
                  <a:extLst>
                    <a:ext uri="{9D8B030D-6E8A-4147-A177-3AD203B41FA5}">
                      <a16:colId xmlns="" xmlns:a16="http://schemas.microsoft.com/office/drawing/2014/main" val="2656791209"/>
                    </a:ext>
                  </a:extLst>
                </a:gridCol>
                <a:gridCol w="180753">
                  <a:extLst>
                    <a:ext uri="{9D8B030D-6E8A-4147-A177-3AD203B41FA5}">
                      <a16:colId xmlns="" xmlns:a16="http://schemas.microsoft.com/office/drawing/2014/main" val="1998629722"/>
                    </a:ext>
                  </a:extLst>
                </a:gridCol>
                <a:gridCol w="159489">
                  <a:extLst>
                    <a:ext uri="{9D8B030D-6E8A-4147-A177-3AD203B41FA5}">
                      <a16:colId xmlns="" xmlns:a16="http://schemas.microsoft.com/office/drawing/2014/main" val="2439722977"/>
                    </a:ext>
                  </a:extLst>
                </a:gridCol>
                <a:gridCol w="159488">
                  <a:extLst>
                    <a:ext uri="{9D8B030D-6E8A-4147-A177-3AD203B41FA5}">
                      <a16:colId xmlns="" xmlns:a16="http://schemas.microsoft.com/office/drawing/2014/main" val="1879368670"/>
                    </a:ext>
                  </a:extLst>
                </a:gridCol>
                <a:gridCol w="180754">
                  <a:extLst>
                    <a:ext uri="{9D8B030D-6E8A-4147-A177-3AD203B41FA5}">
                      <a16:colId xmlns="" xmlns:a16="http://schemas.microsoft.com/office/drawing/2014/main" val="1871472414"/>
                    </a:ext>
                  </a:extLst>
                </a:gridCol>
                <a:gridCol w="202018">
                  <a:extLst>
                    <a:ext uri="{9D8B030D-6E8A-4147-A177-3AD203B41FA5}">
                      <a16:colId xmlns="" xmlns:a16="http://schemas.microsoft.com/office/drawing/2014/main" val="1831479297"/>
                    </a:ext>
                  </a:extLst>
                </a:gridCol>
                <a:gridCol w="159489">
                  <a:extLst>
                    <a:ext uri="{9D8B030D-6E8A-4147-A177-3AD203B41FA5}">
                      <a16:colId xmlns="" xmlns:a16="http://schemas.microsoft.com/office/drawing/2014/main" val="581427193"/>
                    </a:ext>
                  </a:extLst>
                </a:gridCol>
                <a:gridCol w="191386">
                  <a:extLst>
                    <a:ext uri="{9D8B030D-6E8A-4147-A177-3AD203B41FA5}">
                      <a16:colId xmlns="" xmlns:a16="http://schemas.microsoft.com/office/drawing/2014/main" val="923273034"/>
                    </a:ext>
                  </a:extLst>
                </a:gridCol>
                <a:gridCol w="233915">
                  <a:extLst>
                    <a:ext uri="{9D8B030D-6E8A-4147-A177-3AD203B41FA5}">
                      <a16:colId xmlns="" xmlns:a16="http://schemas.microsoft.com/office/drawing/2014/main" val="1580975158"/>
                    </a:ext>
                  </a:extLst>
                </a:gridCol>
                <a:gridCol w="223284">
                  <a:extLst>
                    <a:ext uri="{9D8B030D-6E8A-4147-A177-3AD203B41FA5}">
                      <a16:colId xmlns="" xmlns:a16="http://schemas.microsoft.com/office/drawing/2014/main" val="92717000"/>
                    </a:ext>
                  </a:extLst>
                </a:gridCol>
                <a:gridCol w="297711">
                  <a:extLst>
                    <a:ext uri="{9D8B030D-6E8A-4147-A177-3AD203B41FA5}">
                      <a16:colId xmlns="" xmlns:a16="http://schemas.microsoft.com/office/drawing/2014/main" val="3901306049"/>
                    </a:ext>
                  </a:extLst>
                </a:gridCol>
                <a:gridCol w="322843">
                  <a:extLst>
                    <a:ext uri="{9D8B030D-6E8A-4147-A177-3AD203B41FA5}">
                      <a16:colId xmlns="" xmlns:a16="http://schemas.microsoft.com/office/drawing/2014/main" val="1827873796"/>
                    </a:ext>
                  </a:extLst>
                </a:gridCol>
                <a:gridCol w="736275">
                  <a:extLst>
                    <a:ext uri="{9D8B030D-6E8A-4147-A177-3AD203B41FA5}">
                      <a16:colId xmlns="" xmlns:a16="http://schemas.microsoft.com/office/drawing/2014/main" val="3929397541"/>
                    </a:ext>
                  </a:extLst>
                </a:gridCol>
              </a:tblGrid>
              <a:tr h="1667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EVENT /  MILESTONES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WAKTU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 20</a:t>
                      </a:r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 202</a:t>
                      </a:r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2218655"/>
                  </a:ext>
                </a:extLst>
              </a:tr>
              <a:tr h="13819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OKTOBER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DESEMBER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  <a:r>
                        <a:rPr lang="en-ID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s.d.</a:t>
                      </a:r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1363551"/>
                  </a:ext>
                </a:extLst>
              </a:tr>
              <a:tr h="13493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4771" marR="4771" marT="44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4771" marR="4771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4147784"/>
                  </a:ext>
                </a:extLst>
              </a:tr>
              <a:tr h="1306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JANGKA PENDEK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00082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PERENCANAAN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7688421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Menghadap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Sponsor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Mentor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menyampaikan</a:t>
                      </a:r>
                      <a:r>
                        <a:rPr lang="en-US" sz="900" spc="-4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RAP</a:t>
                      </a:r>
                      <a:r>
                        <a:rPr lang="en-ID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 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3790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Mengumpulkan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calon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Tim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efektif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menyampaikan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rencana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aksi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perubahan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7 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1491008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Koordinasi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programmer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mengenai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pembuatan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“SIMAS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UDIN”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8 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8386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Penandatanganan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perjanjian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kerjasama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pembuatan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SIMAS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UDIN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ID" sz="900" spc="-4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mengumpulkan</a:t>
                      </a:r>
                      <a:r>
                        <a:rPr lang="en-ID" sz="900" spc="-4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data </a:t>
                      </a:r>
                      <a:r>
                        <a:rPr lang="en-ID" sz="900" spc="-4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pendukung</a:t>
                      </a:r>
                      <a:r>
                        <a:rPr lang="en-ID" sz="900" spc="-4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terkait</a:t>
                      </a:r>
                      <a:r>
                        <a:rPr lang="en-ID" sz="900" spc="-4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aksi</a:t>
                      </a:r>
                      <a:r>
                        <a:rPr lang="en-ID" sz="900" spc="-4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perubahan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 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854469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PENGORGANISASIAN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5003834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685" algn="l"/>
                        </a:tabLst>
                      </a:pP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Pembentukan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tim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efektif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13 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4875144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685" algn="l"/>
                        </a:tabLst>
                      </a:pP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Pembuatan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sprin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tim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efektif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undangan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rapat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tim</a:t>
                      </a:r>
                      <a:r>
                        <a:rPr lang="en-ID" sz="900" spc="-4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efektif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14-15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8466090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685" algn="l"/>
                        </a:tabLst>
                      </a:pP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Pendistribusian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sprin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undangan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rapat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kepada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tim</a:t>
                      </a:r>
                      <a:r>
                        <a:rPr lang="en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D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efektif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16 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0737559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685" algn="l"/>
                        </a:tabLst>
                      </a:pP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Rapat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Tim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efektif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Menjelaskan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masing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masing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personel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yg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terlibat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dlm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tim</a:t>
                      </a:r>
                      <a:r>
                        <a:rPr lang="en-US" sz="900" spc="-4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4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efektif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17  April</a:t>
                      </a:r>
                      <a:r>
                        <a:rPr lang="en-ID" sz="900" spc="-4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0998703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PELAKSANAAN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068715"/>
                  </a:ext>
                </a:extLst>
              </a:tr>
              <a:tr h="493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Pembuatan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“SIMAS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UDIN”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April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Mei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232430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Pembuatan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panduan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“SIMAS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UDIN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”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 Mei 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910251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Uji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coba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penyempurnaan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“SIMAS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UDIN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”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 Mei 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9098597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Sosialisasi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“SIMAS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UDIN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” di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Rumkit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Bhayangkara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Palembang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 Mei 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2389142"/>
                  </a:ext>
                </a:extLst>
              </a:tr>
              <a:tr h="13658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Implementasi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“SIMAS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UDIN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” di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Rumkit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Bhayangkara</a:t>
                      </a:r>
                      <a:r>
                        <a:rPr lang="en-US" sz="900" baseline="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Palembang</a:t>
                      </a:r>
                      <a:endParaRPr lang="id-ID" sz="90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 – 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Mei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20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4058977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EVALUASI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2374792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Penyusunan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questioner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evaluasi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>
                          <a:latin typeface="Arial Narrow" pitchFamily="34" charset="0"/>
                          <a:ea typeface="Calibri"/>
                          <a:cs typeface="Times New Roman"/>
                        </a:rPr>
                        <a:t>Mei 2020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769453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Monitoring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evaluasi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terhadap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aksi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perubahan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  19 Mei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2787239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Penyampaian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evaluasi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d-ID" sz="9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Mei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1445682"/>
                  </a:ext>
                </a:extLst>
              </a:tr>
              <a:tr h="135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Penyusunan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Laporan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akhir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pelaksanaan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aksi</a:t>
                      </a:r>
                      <a:r>
                        <a:rPr lang="en-US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perubahan</a:t>
                      </a:r>
                      <a:endParaRPr lang="id-ID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26 Mei</a:t>
                      </a:r>
                      <a:r>
                        <a:rPr lang="id-ID" sz="9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9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90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Juni</a:t>
                      </a:r>
                      <a:r>
                        <a:rPr lang="id-ID" sz="9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d-ID" sz="9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2668699"/>
                  </a:ext>
                </a:extLst>
              </a:tr>
              <a:tr h="1261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JANGKA MENENGAH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1077519"/>
                  </a:ext>
                </a:extLst>
              </a:tr>
              <a:tr h="355981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Mengaplikasikan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 Administrasi Surat Dinas (SIMAS UDIN) Pada Rumah Sakit Bhayangkara Palembang untuk selanjutnya dilaporkan ke Satuan atas (SSDM Polri) secara berkala sehingga terbangun sistem iinformasi data terkait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Indeks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Profesionalitas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ASN (SIPIPA)</a:t>
                      </a:r>
                      <a:r>
                        <a:rPr lang="id-ID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 Polda Sumsel.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5862405"/>
                  </a:ext>
                </a:extLst>
              </a:tr>
              <a:tr h="1216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JANGKA PANJANG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3638303"/>
                  </a:ext>
                </a:extLst>
              </a:tr>
              <a:tr h="348406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Terintegrasinya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Penilaian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Indeks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Profesionalitas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ASN (SIPIPA)</a:t>
                      </a:r>
                      <a:r>
                        <a:rPr lang="id-ID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Polda Sumsel secara online</a:t>
                      </a: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1" marR="4771" marT="4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6508258"/>
                  </a:ext>
                </a:extLst>
              </a:tr>
            </a:tbl>
          </a:graphicData>
        </a:graphic>
      </p:graphicFrame>
      <p:pic>
        <p:nvPicPr>
          <p:cNvPr id="7" name="Picture 2" descr="C:\Users\User\Downloads\LOGO RUMKI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7" y="112892"/>
            <a:ext cx="114299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0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20C92-AA2E-42DA-9F97-C2CC519E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6408" y="268147"/>
            <a:ext cx="909926" cy="315911"/>
          </a:xfrm>
        </p:spPr>
        <p:txBody>
          <a:bodyPr>
            <a:normAutofit/>
          </a:bodyPr>
          <a:lstStyle/>
          <a:p>
            <a:r>
              <a:rPr lang="en-ID" sz="1000" dirty="0"/>
              <a:t>IDEN STAKE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0A347E8-0480-405E-BA8E-730E6035C961}"/>
              </a:ext>
            </a:extLst>
          </p:cNvPr>
          <p:cNvSpPr txBox="1">
            <a:spLocks/>
          </p:cNvSpPr>
          <p:nvPr/>
        </p:nvSpPr>
        <p:spPr>
          <a:xfrm>
            <a:off x="1380541" y="254786"/>
            <a:ext cx="78449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IDENTIFIKASI STAKEHOLDERS</a:t>
            </a:r>
            <a:endParaRPr lang="id-ID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566B52C-CA23-4349-B515-68D06F5C9DFE}"/>
              </a:ext>
            </a:extLst>
          </p:cNvPr>
          <p:cNvCxnSpPr>
            <a:cxnSpLocks/>
          </p:cNvCxnSpPr>
          <p:nvPr/>
        </p:nvCxnSpPr>
        <p:spPr>
          <a:xfrm flipV="1">
            <a:off x="1257904" y="866672"/>
            <a:ext cx="8385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60206"/>
              </p:ext>
            </p:extLst>
          </p:nvPr>
        </p:nvGraphicFramePr>
        <p:xfrm>
          <a:off x="191069" y="1318699"/>
          <a:ext cx="9498839" cy="5663339"/>
        </p:xfrm>
        <a:graphic>
          <a:graphicData uri="http://schemas.openxmlformats.org/drawingml/2006/table">
            <a:tbl>
              <a:tblPr/>
              <a:tblGrid>
                <a:gridCol w="523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7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URAIAN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POSISI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NILAI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A.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Stakeholder Internal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803" marR="608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803" marR="608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Karumkit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Bhayangkara Palembang,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AKBP  Dr Wahono Edhi Prastowo, Sp.PD.,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FINASIM 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Sponsor)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peran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yang tinggi serta sangat mendukung dalam menentukan keberhasilan maupun kegagalan Aksi Perubahan. 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(Promoters) ++++</a:t>
                      </a:r>
                      <a:endParaRPr lang="id-ID" sz="13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4025" algn="l"/>
                        </a:tabLst>
                      </a:pPr>
                      <a:r>
                        <a:rPr lang="en-US" sz="13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	</a:t>
                      </a:r>
                      <a:endParaRPr lang="id-ID" sz="13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Sangat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Tinggi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id-ID" sz="13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id-ID" sz="13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Kasubbag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Renmin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Penata  Julianti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Nitarina, S.K.M., M.Kes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(Mentor)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peran yang tinggi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serta sangat mendukung dalam menentukan keberhasilan maupun kegagalan Aksi Perubahan. 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(Promoters) ++++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4025" algn="l"/>
                        </a:tabLs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	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Sangat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Tinggi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Kaurren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ubbag Renmin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sedang dan peran sedang dan sangat mendukung karena menyadari pentingnya aksi perubahan yang dibuat merupakan Tupoksi Kaurtu.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Latens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Kaurmin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ubbag Renmin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sedang dan peran sedang dan sangat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endukung karena menyadar pentingnya aksi perubahan yang dibuat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merupakan Tupoksi Kaurtu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Latens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aurkeu Subbag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Renmin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pengaruh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sedang dan peran sedang dan sangat mendukung karena menyadari pentingnya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aksi perubahan yang dibuat merupakan Tupoksi Kaurtu . 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Latens</a:t>
                      </a: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Banum</a:t>
                      </a: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Urren, Banum Urmin, Banum Urtu dan Banum Urkeu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Sebagai tim efektif yang memiliki pengaruh rendah namun peran tinggi dan mendukung karena berkaitan langsung dengan lokus aksi perubahan.</a:t>
                      </a:r>
                      <a:endParaRPr lang="id-ID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(Defenders)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Rendah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9411" y="902529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Setelah Aksi Perubahan</a:t>
            </a:r>
          </a:p>
        </p:txBody>
      </p:sp>
      <p:pic>
        <p:nvPicPr>
          <p:cNvPr id="12" name="Picture 2" descr="C:\Users\User\Downloads\LOGO RUMKIT.jpeg">
            <a:extLst>
              <a:ext uri="{FF2B5EF4-FFF2-40B4-BE49-F238E27FC236}">
                <a16:creationId xmlns="" xmlns:a16="http://schemas.microsoft.com/office/drawing/2014/main" id="{20624BE4-7606-4DC0-8CD6-C1581B96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3" y="21500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6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71898"/>
              </p:ext>
            </p:extLst>
          </p:nvPr>
        </p:nvGraphicFramePr>
        <p:xfrm>
          <a:off x="177422" y="478560"/>
          <a:ext cx="9498839" cy="6224498"/>
        </p:xfrm>
        <a:graphic>
          <a:graphicData uri="http://schemas.openxmlformats.org/drawingml/2006/table">
            <a:tbl>
              <a:tblPr/>
              <a:tblGrid>
                <a:gridCol w="679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1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URAIAN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POSISI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NILAI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B.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Stakeholder Eksternal</a:t>
                      </a: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Wakarumkit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tinggi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namun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peran tinggi dan mendukung dalam aksi perubahan karena menyadari pentingnya aksi perubahan yang dibuat.  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Promoter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Kasubbag Wasintern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 sedang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namun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peran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rendah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tetapi mendukung dalam aksi perubahan karena menyadari pentingnya aksi perubahan yang dibuat. 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Kasubbag Binfung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sedang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namun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peran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rendah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tetapi mendukung dalam aksi perubahan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karena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menyadari pentingnya aksi perubahan yang dibuat.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Kasubbidyanmeddokpol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 sedang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namun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peran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rendah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 tetapi mendukung dalam aksi perubahan karena menyadari pentingnya aksi perubahan yang dibuat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Kasubbidjangmedum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pengaruh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sedang namun peran rendah tetapi mendukung dalam aksi perubahan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karena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menyadari pentingnya aksi perubahan yang dibuat. 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Latens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++</a:t>
                      </a:r>
                      <a:r>
                        <a:rPr lang="id-ID" sz="1400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Sedang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08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3041</TotalTime>
  <Words>1412</Words>
  <Application>Microsoft Office PowerPoint</Application>
  <PresentationFormat>A4 Paper (210x297 mm)</PresentationFormat>
  <Paragraphs>831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judul</vt:lpstr>
      <vt:lpstr>Latar belakang</vt:lpstr>
      <vt:lpstr>TUJUAN</vt:lpstr>
      <vt:lpstr>MANFAAT</vt:lpstr>
      <vt:lpstr>RUNAG LINGKUP</vt:lpstr>
      <vt:lpstr>OUTPUT</vt:lpstr>
      <vt:lpstr>MILESTONES</vt:lpstr>
      <vt:lpstr>IDEN STAKE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KUADRAN</vt:lpstr>
      <vt:lpstr>PowerPoint Presentation</vt:lpstr>
      <vt:lpstr>TRIMS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</dc:title>
  <dc:creator>User</dc:creator>
  <cp:lastModifiedBy>ismail - [2010]</cp:lastModifiedBy>
  <cp:revision>246</cp:revision>
  <cp:lastPrinted>2019-05-21T00:03:06Z</cp:lastPrinted>
  <dcterms:created xsi:type="dcterms:W3CDTF">2019-05-19T04:18:09Z</dcterms:created>
  <dcterms:modified xsi:type="dcterms:W3CDTF">2020-06-08T15:02:25Z</dcterms:modified>
</cp:coreProperties>
</file>